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62" r:id="rId10"/>
    <p:sldId id="265" r:id="rId11"/>
    <p:sldId id="266" r:id="rId12"/>
  </p:sldIdLst>
  <p:sldSz cx="12192000" cy="6858000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90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637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215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4065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1156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22407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3678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0083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727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704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214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050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289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82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530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012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224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2819899-814B-4438-952E-3C4AF4F271E1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ED1C3E6-600F-45FF-8499-7AC33D32A0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67981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  <p:sldLayoutId id="214748380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titkarsag@bolyaialtisk.h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4650"/>
          </a:xfrm>
        </p:spPr>
        <p:txBody>
          <a:bodyPr>
            <a:normAutofit fontScale="90000"/>
          </a:bodyPr>
          <a:lstStyle/>
          <a:p>
            <a:r>
              <a:rPr lang="hu-HU" i="1" dirty="0" smtClean="0">
                <a:solidFill>
                  <a:schemeClr val="accent2"/>
                </a:solidFill>
              </a:rPr>
              <a:t>                      </a:t>
            </a:r>
            <a:r>
              <a:rPr lang="hu-HU" i="1" dirty="0" smtClean="0">
                <a:solidFill>
                  <a:srgbClr val="C00000"/>
                </a:solidFill>
              </a:rPr>
              <a:t>„</a:t>
            </a:r>
            <a:r>
              <a:rPr lang="hu-HU" sz="3600" b="1" i="1" dirty="0" smtClean="0">
                <a:solidFill>
                  <a:srgbClr val="C00000"/>
                </a:solidFill>
              </a:rPr>
              <a:t>Hagyomány </a:t>
            </a:r>
            <a:r>
              <a:rPr lang="hu-HU" sz="3600" b="1" i="1" dirty="0">
                <a:solidFill>
                  <a:srgbClr val="C00000"/>
                </a:solidFill>
              </a:rPr>
              <a:t>és </a:t>
            </a:r>
            <a:r>
              <a:rPr lang="hu-HU" sz="3600" b="1" i="1" dirty="0" smtClean="0">
                <a:solidFill>
                  <a:srgbClr val="C00000"/>
                </a:solidFill>
              </a:rPr>
              <a:t>megújulás ”</a:t>
            </a:r>
            <a:br>
              <a:rPr lang="hu-HU" sz="3600" b="1" i="1" dirty="0" smtClean="0">
                <a:solidFill>
                  <a:srgbClr val="C00000"/>
                </a:solidFill>
              </a:rPr>
            </a:br>
            <a:r>
              <a:rPr lang="hu-HU" sz="3600" b="1" i="1" dirty="0" smtClean="0">
                <a:solidFill>
                  <a:srgbClr val="C00000"/>
                </a:solidFill>
              </a:rPr>
              <a:t>                                      </a:t>
            </a:r>
            <a:r>
              <a:rPr lang="hu-HU" i="1" dirty="0">
                <a:solidFill>
                  <a:srgbClr val="C00000"/>
                </a:solidFill>
              </a:rPr>
              <a:t/>
            </a:r>
            <a:br>
              <a:rPr lang="hu-HU" i="1" dirty="0">
                <a:solidFill>
                  <a:srgbClr val="C00000"/>
                </a:solidFill>
              </a:rPr>
            </a:b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580890" y="1670047"/>
            <a:ext cx="8534400" cy="491172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hu-HU" sz="24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hu-HU" sz="2400" b="1" dirty="0" smtClean="0">
                <a:solidFill>
                  <a:schemeClr val="tx1"/>
                </a:solidFill>
              </a:rPr>
              <a:t>Kedves Szülők! </a:t>
            </a:r>
          </a:p>
          <a:p>
            <a:pPr marL="0" indent="0" algn="ctr">
              <a:buNone/>
            </a:pPr>
            <a:endParaRPr lang="hu-HU" sz="24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hu-HU" sz="24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hu-HU" sz="2400" dirty="0" smtClean="0">
                <a:solidFill>
                  <a:schemeClr val="tx1"/>
                </a:solidFill>
              </a:rPr>
              <a:t>Bemutatónkban szeretnénk tájékoztatást adni Önöknek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hu-HU" sz="2400" dirty="0" smtClean="0">
                <a:solidFill>
                  <a:schemeClr val="tx1"/>
                </a:solidFill>
              </a:rPr>
              <a:t> intézményünkről, felvázolni azokat az értékeket, sajátosságokat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hu-HU" sz="2400" dirty="0" smtClean="0">
                <a:solidFill>
                  <a:schemeClr val="tx1"/>
                </a:solidFill>
              </a:rPr>
              <a:t>amelyek miatt úgy érezzük, 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hu-HU" sz="2400" dirty="0">
                <a:solidFill>
                  <a:schemeClr val="tx1"/>
                </a:solidFill>
              </a:rPr>
              <a:t>h</a:t>
            </a:r>
            <a:r>
              <a:rPr lang="hu-HU" sz="2400" dirty="0" smtClean="0">
                <a:solidFill>
                  <a:schemeClr val="tx1"/>
                </a:solidFill>
              </a:rPr>
              <a:t>ogy szeptemberben az iskolai élet megkezdését követően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hu-HU" sz="2400" dirty="0" smtClean="0">
                <a:solidFill>
                  <a:schemeClr val="tx1"/>
                </a:solidFill>
              </a:rPr>
              <a:t>Gyermekük a „BOLYAI-t” néhány hét elteltével 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hu-HU" sz="2400" dirty="0" smtClean="0">
                <a:solidFill>
                  <a:schemeClr val="tx1"/>
                </a:solidFill>
              </a:rPr>
              <a:t>második otthonának érezheti.</a:t>
            </a:r>
          </a:p>
          <a:p>
            <a:pPr marL="0" indent="0" algn="ctr">
              <a:lnSpc>
                <a:spcPct val="170000"/>
              </a:lnSpc>
              <a:buNone/>
            </a:pPr>
            <a:endParaRPr lang="hu-HU" sz="2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8" name="Kép 7" descr="C:\Users\Molnárné Tóth Erika\AppData\Local\Temp\Temp1_tehetsegpont_arculati_elemek (1).zip\Tehetségpont arculati elemek\akkreditalt_kivalo_tehetsegpon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290" y="365123"/>
            <a:ext cx="13049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7" y="230414"/>
            <a:ext cx="1383410" cy="138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4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80548"/>
          </a:xfrm>
        </p:spPr>
        <p:txBody>
          <a:bodyPr>
            <a:normAutofit fontScale="90000"/>
          </a:bodyPr>
          <a:lstStyle/>
          <a:p>
            <a:r>
              <a:rPr lang="hu-HU" i="1" dirty="0" smtClean="0">
                <a:solidFill>
                  <a:srgbClr val="C00000"/>
                </a:solidFill>
              </a:rPr>
              <a:t>                       </a:t>
            </a:r>
            <a:r>
              <a:rPr lang="hu-HU" sz="3600" b="1" i="1" dirty="0" smtClean="0">
                <a:solidFill>
                  <a:srgbClr val="C00000"/>
                </a:solidFill>
              </a:rPr>
              <a:t>Hagyomány </a:t>
            </a:r>
            <a:r>
              <a:rPr lang="hu-HU" sz="3600" b="1" i="1" dirty="0">
                <a:solidFill>
                  <a:srgbClr val="C00000"/>
                </a:solidFill>
              </a:rPr>
              <a:t>és </a:t>
            </a:r>
            <a:r>
              <a:rPr lang="hu-HU" sz="3600" b="1" i="1" dirty="0" smtClean="0">
                <a:solidFill>
                  <a:srgbClr val="C00000"/>
                </a:solidFill>
              </a:rPr>
              <a:t>megújulás</a:t>
            </a:r>
            <a:br>
              <a:rPr lang="hu-HU" sz="3600" b="1" i="1" dirty="0" smtClean="0">
                <a:solidFill>
                  <a:srgbClr val="C00000"/>
                </a:solidFill>
              </a:rPr>
            </a:br>
            <a:r>
              <a:rPr lang="hu-HU" sz="3600" b="1" i="1" dirty="0" smtClean="0">
                <a:solidFill>
                  <a:srgbClr val="C00000"/>
                </a:solidFill>
              </a:rPr>
              <a:t>                                        </a:t>
            </a:r>
            <a:r>
              <a:rPr lang="hu-HU" i="1" dirty="0">
                <a:solidFill>
                  <a:srgbClr val="C00000"/>
                </a:solidFill>
              </a:rPr>
              <a:t/>
            </a:r>
            <a:br>
              <a:rPr lang="hu-HU" i="1" dirty="0">
                <a:solidFill>
                  <a:srgbClr val="C00000"/>
                </a:solidFill>
              </a:rPr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570412" y="1877910"/>
            <a:ext cx="8915400" cy="45727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hu-HU" sz="2400" b="1" dirty="0" smtClean="0"/>
          </a:p>
          <a:p>
            <a:pPr marL="0" indent="0" algn="ctr">
              <a:buNone/>
            </a:pPr>
            <a:r>
              <a:rPr lang="hu-HU" sz="3600" b="1" dirty="0" smtClean="0">
                <a:solidFill>
                  <a:srgbClr val="C00000"/>
                </a:solidFill>
              </a:rPr>
              <a:t>Beiratkozás időpontja:</a:t>
            </a:r>
          </a:p>
          <a:p>
            <a:pPr marL="0" indent="0" algn="ctr">
              <a:buNone/>
            </a:pPr>
            <a:r>
              <a:rPr lang="hu-HU" sz="3600" dirty="0" smtClean="0">
                <a:solidFill>
                  <a:srgbClr val="C00000"/>
                </a:solidFill>
              </a:rPr>
              <a:t>2025. </a:t>
            </a:r>
            <a:r>
              <a:rPr lang="hu-HU" sz="3600" dirty="0">
                <a:solidFill>
                  <a:srgbClr val="C00000"/>
                </a:solidFill>
              </a:rPr>
              <a:t>á</a:t>
            </a:r>
            <a:r>
              <a:rPr lang="hu-HU" sz="3600" dirty="0" smtClean="0">
                <a:solidFill>
                  <a:srgbClr val="C00000"/>
                </a:solidFill>
              </a:rPr>
              <a:t>prilis </a:t>
            </a:r>
            <a:r>
              <a:rPr lang="hu-HU" sz="3600" dirty="0" smtClean="0">
                <a:solidFill>
                  <a:srgbClr val="C00000"/>
                </a:solidFill>
              </a:rPr>
              <a:t>10 </a:t>
            </a:r>
            <a:r>
              <a:rPr lang="hu-HU" sz="3600" dirty="0" smtClean="0">
                <a:solidFill>
                  <a:srgbClr val="C00000"/>
                </a:solidFill>
              </a:rPr>
              <a:t>- </a:t>
            </a:r>
            <a:r>
              <a:rPr lang="hu-HU" sz="3600" dirty="0" smtClean="0">
                <a:solidFill>
                  <a:srgbClr val="C00000"/>
                </a:solidFill>
              </a:rPr>
              <a:t>11</a:t>
            </a:r>
            <a:r>
              <a:rPr lang="hu-HU" sz="3600" dirty="0" smtClean="0">
                <a:solidFill>
                  <a:srgbClr val="C00000"/>
                </a:solidFill>
              </a:rPr>
              <a:t>.</a:t>
            </a:r>
          </a:p>
          <a:p>
            <a:pPr marL="0" indent="0" algn="ctr">
              <a:buNone/>
            </a:pPr>
            <a:endParaRPr lang="hu-HU" sz="2100" b="1" dirty="0" smtClean="0"/>
          </a:p>
          <a:p>
            <a:pPr marL="0" indent="0" algn="ctr">
              <a:buNone/>
            </a:pPr>
            <a:r>
              <a:rPr lang="hu-HU" sz="2100" b="1" dirty="0" smtClean="0">
                <a:solidFill>
                  <a:schemeClr val="tx1"/>
                </a:solidFill>
              </a:rPr>
              <a:t>Kedves Szülők, Érdeklődők!</a:t>
            </a:r>
          </a:p>
          <a:p>
            <a:pPr marL="0" indent="0">
              <a:buNone/>
            </a:pPr>
            <a:endParaRPr lang="hu-HU" sz="2100" b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u-HU" sz="2400" dirty="0" smtClean="0">
                <a:solidFill>
                  <a:schemeClr val="tx1"/>
                </a:solidFill>
              </a:rPr>
              <a:t>2025. március végén </a:t>
            </a:r>
            <a:r>
              <a:rPr lang="hu-HU" sz="2400" dirty="0" smtClean="0">
                <a:solidFill>
                  <a:schemeClr val="tx1"/>
                </a:solidFill>
              </a:rPr>
              <a:t>az első osztályos beiratkozással kapcsolatos aktuális, hivatalos tudnivalókat, a bekérendő/ feltöltendő nyilatkozatokat, segédanyagokat közzétesszük</a:t>
            </a:r>
            <a:r>
              <a:rPr lang="hu-HU" sz="2400" dirty="0">
                <a:solidFill>
                  <a:schemeClr val="tx1"/>
                </a:solidFill>
              </a:rPr>
              <a:t>.</a:t>
            </a:r>
            <a:endParaRPr lang="hu-HU" sz="2400" dirty="0" smtClean="0">
              <a:solidFill>
                <a:schemeClr val="tx1"/>
              </a:solidFill>
            </a:endParaRPr>
          </a:p>
        </p:txBody>
      </p:sp>
      <p:pic>
        <p:nvPicPr>
          <p:cNvPr id="7" name="Kép 6" descr="G:\Bolyai János ké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050" y="497363"/>
            <a:ext cx="1057275" cy="1061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C:\Users\Molnárné Tóth Erika\AppData\Local\Temp\Temp1_tehetsegpont_arculati_elemek (1).zip\Tehetségpont arculati elemek\akkreditalt_kivalo_tehetsegpon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290" y="365123"/>
            <a:ext cx="13049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7" y="230414"/>
            <a:ext cx="1383410" cy="138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20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80548"/>
          </a:xfrm>
        </p:spPr>
        <p:txBody>
          <a:bodyPr>
            <a:normAutofit fontScale="90000"/>
          </a:bodyPr>
          <a:lstStyle/>
          <a:p>
            <a:r>
              <a:rPr lang="hu-HU" i="1" dirty="0" smtClean="0">
                <a:solidFill>
                  <a:srgbClr val="C00000"/>
                </a:solidFill>
              </a:rPr>
              <a:t>                         </a:t>
            </a:r>
            <a:r>
              <a:rPr lang="hu-HU" sz="3600" b="1" i="1" dirty="0" smtClean="0">
                <a:solidFill>
                  <a:srgbClr val="C00000"/>
                </a:solidFill>
              </a:rPr>
              <a:t>Hagyomány </a:t>
            </a:r>
            <a:r>
              <a:rPr lang="hu-HU" sz="3600" b="1" i="1" dirty="0">
                <a:solidFill>
                  <a:srgbClr val="C00000"/>
                </a:solidFill>
              </a:rPr>
              <a:t>és </a:t>
            </a:r>
            <a:r>
              <a:rPr lang="hu-HU" sz="3600" b="1" i="1" dirty="0" smtClean="0">
                <a:solidFill>
                  <a:srgbClr val="C00000"/>
                </a:solidFill>
              </a:rPr>
              <a:t>megújulás</a:t>
            </a:r>
            <a:br>
              <a:rPr lang="hu-HU" sz="3600" b="1" i="1" dirty="0" smtClean="0">
                <a:solidFill>
                  <a:srgbClr val="C00000"/>
                </a:solidFill>
              </a:rPr>
            </a:br>
            <a:r>
              <a:rPr lang="hu-HU" sz="3600" b="1" i="1" dirty="0" smtClean="0">
                <a:solidFill>
                  <a:srgbClr val="C00000"/>
                </a:solidFill>
              </a:rPr>
              <a:t>                                        </a:t>
            </a:r>
            <a:r>
              <a:rPr lang="hu-HU" i="1" dirty="0">
                <a:solidFill>
                  <a:srgbClr val="C00000"/>
                </a:solidFill>
              </a:rPr>
              <a:t/>
            </a:r>
            <a:br>
              <a:rPr lang="hu-HU" i="1" dirty="0">
                <a:solidFill>
                  <a:srgbClr val="C00000"/>
                </a:solidFill>
              </a:rPr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904615" y="811412"/>
            <a:ext cx="10515600" cy="4877333"/>
          </a:xfr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path path="circle">
              <a:fillToRect l="50000" t="50000" r="100000" b="100000"/>
            </a:path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400" dirty="0" smtClean="0">
                <a:solidFill>
                  <a:schemeClr val="tx1"/>
                </a:solidFill>
              </a:rPr>
              <a:t>Köszönjük megtisztelő figyelmüket!</a:t>
            </a:r>
          </a:p>
          <a:p>
            <a:pPr marL="0" indent="0" algn="ctr">
              <a:buNone/>
            </a:pPr>
            <a:r>
              <a:rPr lang="hu-HU" sz="2400" dirty="0" smtClean="0">
                <a:solidFill>
                  <a:schemeClr val="tx1"/>
                </a:solidFill>
              </a:rPr>
              <a:t>A mielőbbi viszontlátásra!</a:t>
            </a:r>
          </a:p>
          <a:p>
            <a:pPr marL="0" indent="0" algn="ctr">
              <a:buNone/>
            </a:pPr>
            <a:r>
              <a:rPr lang="hu-HU" sz="2400" dirty="0" smtClean="0">
                <a:solidFill>
                  <a:schemeClr val="tx1"/>
                </a:solidFill>
              </a:rPr>
              <a:t>Üdvözlettel</a:t>
            </a:r>
            <a:r>
              <a:rPr lang="hu-HU" sz="2400" dirty="0">
                <a:solidFill>
                  <a:schemeClr val="tx1"/>
                </a:solidFill>
              </a:rPr>
              <a:t>:</a:t>
            </a:r>
            <a:endParaRPr lang="hu-HU" sz="24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hu-HU" sz="2400" i="1" dirty="0" smtClean="0">
                <a:solidFill>
                  <a:srgbClr val="C00000"/>
                </a:solidFill>
              </a:rPr>
              <a:t>Győri SZC Bolyai János Általános Iskola Tantestülete</a:t>
            </a:r>
          </a:p>
          <a:p>
            <a:pPr marL="0" indent="0">
              <a:buNone/>
            </a:pPr>
            <a:endParaRPr lang="hu-HU" sz="2400" i="1" dirty="0" smtClean="0">
              <a:solidFill>
                <a:srgbClr val="C00000"/>
              </a:solidFill>
            </a:endParaRPr>
          </a:p>
        </p:txBody>
      </p:sp>
      <p:pic>
        <p:nvPicPr>
          <p:cNvPr id="7" name="Kép 6" descr="G:\Bolyai János ké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050" y="497363"/>
            <a:ext cx="1057275" cy="1061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C:\Users\Molnárné Tóth Erika\Downloads\GYSZC Bolyai János Általános Iskola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678" y="4040498"/>
            <a:ext cx="5368636" cy="272035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 descr="C:\Users\Molnárné Tóth Erika\AppData\Local\Temp\Temp1_tehetsegpont_arculati_elemek (1).zip\Tehetségpont arculati elemek\akkreditalt_kivalo_tehetsegpont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290" y="365123"/>
            <a:ext cx="13049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7" y="230414"/>
            <a:ext cx="1383410" cy="138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71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8200" y="337631"/>
            <a:ext cx="10515600" cy="1380548"/>
          </a:xfrm>
        </p:spPr>
        <p:txBody>
          <a:bodyPr>
            <a:normAutofit fontScale="90000"/>
          </a:bodyPr>
          <a:lstStyle/>
          <a:p>
            <a:r>
              <a:rPr lang="hu-HU" i="1" dirty="0" smtClean="0">
                <a:solidFill>
                  <a:srgbClr val="C00000"/>
                </a:solidFill>
              </a:rPr>
              <a:t>                      </a:t>
            </a:r>
            <a:r>
              <a:rPr lang="hu-HU" sz="3600" b="1" i="1" dirty="0" smtClean="0">
                <a:solidFill>
                  <a:srgbClr val="C00000"/>
                </a:solidFill>
              </a:rPr>
              <a:t>Hagyomány </a:t>
            </a:r>
            <a:r>
              <a:rPr lang="hu-HU" sz="3600" b="1" i="1" dirty="0">
                <a:solidFill>
                  <a:srgbClr val="C00000"/>
                </a:solidFill>
              </a:rPr>
              <a:t>és </a:t>
            </a:r>
            <a:r>
              <a:rPr lang="hu-HU" sz="3600" b="1" i="1" dirty="0" smtClean="0">
                <a:solidFill>
                  <a:srgbClr val="C00000"/>
                </a:solidFill>
              </a:rPr>
              <a:t>megújulás</a:t>
            </a:r>
            <a:br>
              <a:rPr lang="hu-HU" sz="3600" b="1" i="1" dirty="0" smtClean="0">
                <a:solidFill>
                  <a:srgbClr val="C00000"/>
                </a:solidFill>
              </a:rPr>
            </a:br>
            <a:r>
              <a:rPr lang="hu-HU" sz="3600" b="1" i="1" dirty="0" smtClean="0">
                <a:solidFill>
                  <a:srgbClr val="C00000"/>
                </a:solidFill>
              </a:rPr>
              <a:t>                                       </a:t>
            </a:r>
            <a:r>
              <a:rPr lang="hu-HU" i="1" dirty="0">
                <a:solidFill>
                  <a:srgbClr val="C00000"/>
                </a:solidFill>
              </a:rPr>
              <a:t/>
            </a:r>
            <a:br>
              <a:rPr lang="hu-HU" i="1" dirty="0">
                <a:solidFill>
                  <a:srgbClr val="C00000"/>
                </a:solidFill>
              </a:rPr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842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sz="2400" b="1" dirty="0" smtClean="0">
                <a:solidFill>
                  <a:schemeClr val="tx1"/>
                </a:solidFill>
              </a:rPr>
              <a:t>Fontos célkitűzéseink: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hu-HU" sz="2400" dirty="0">
                <a:solidFill>
                  <a:schemeClr val="tx1"/>
                </a:solidFill>
              </a:rPr>
              <a:t> </a:t>
            </a:r>
            <a:r>
              <a:rPr lang="hu-HU" sz="2400" dirty="0" smtClean="0">
                <a:solidFill>
                  <a:schemeClr val="tx1"/>
                </a:solidFill>
              </a:rPr>
              <a:t>Magas színvonalú nevelés és oktatás biztosítása évfolyamainkon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hu-HU" sz="2400" dirty="0" smtClean="0">
                <a:solidFill>
                  <a:schemeClr val="tx1"/>
                </a:solidFill>
              </a:rPr>
              <a:t> Gyermekközpontú nevelési módszerek alkalmazása a mindennapi munkában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hu-HU" sz="2400" dirty="0" smtClean="0">
                <a:solidFill>
                  <a:schemeClr val="tx1"/>
                </a:solidFill>
              </a:rPr>
              <a:t> A tan- és ismeretanyag többoldalú, élményszerű megközelítése, elsajátítása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hu-HU" sz="2400" dirty="0" smtClean="0">
                <a:solidFill>
                  <a:schemeClr val="tx1"/>
                </a:solidFill>
              </a:rPr>
              <a:t> A </a:t>
            </a:r>
            <a:r>
              <a:rPr lang="hu-HU" sz="2400" dirty="0">
                <a:solidFill>
                  <a:schemeClr val="tx1"/>
                </a:solidFill>
              </a:rPr>
              <a:t>tanulási folyamatban </a:t>
            </a:r>
            <a:r>
              <a:rPr lang="hu-HU" sz="2400" dirty="0" smtClean="0">
                <a:solidFill>
                  <a:schemeClr val="tx1"/>
                </a:solidFill>
              </a:rPr>
              <a:t>az egyéni képességek, a fejlődési ütem figyelembe vétele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hu-HU" sz="2400" dirty="0" smtClean="0">
                <a:solidFill>
                  <a:schemeClr val="tx1"/>
                </a:solidFill>
              </a:rPr>
              <a:t> Tehetségek kibontakoztatása, a tanulásban akadályozottak felzárkóztatása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hu-HU" sz="2400" dirty="0">
                <a:solidFill>
                  <a:schemeClr val="tx1"/>
                </a:solidFill>
              </a:rPr>
              <a:t> </a:t>
            </a:r>
            <a:r>
              <a:rPr lang="hu-HU" sz="2400" dirty="0" smtClean="0">
                <a:solidFill>
                  <a:schemeClr val="tx1"/>
                </a:solidFill>
              </a:rPr>
              <a:t>Tanítványaink testi épségének, egészségének megőrzése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hu-HU" sz="2400" dirty="0" smtClean="0">
                <a:solidFill>
                  <a:schemeClr val="tx1"/>
                </a:solidFill>
              </a:rPr>
              <a:t> Környezet- és egészségvédelem tudatosítása az életkornak megfelelő módon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hu-HU" sz="2400" dirty="0" smtClean="0">
                <a:solidFill>
                  <a:schemeClr val="tx1"/>
                </a:solidFill>
              </a:rPr>
              <a:t> Konstruktív konfliktuskezelésre való törekvés az iskolai közösségben</a:t>
            </a: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7" name="Kép 6" descr="G:\Bolyai János ké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050" y="497363"/>
            <a:ext cx="1057275" cy="1061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C:\Users\Molnárné Tóth Erika\AppData\Local\Temp\Temp1_tehetsegpont_arculati_elemek (1).zip\Tehetségpont arculati elemek\akkreditalt_kivalo_tehetsegpon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290" y="365123"/>
            <a:ext cx="13049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7" y="230414"/>
            <a:ext cx="1383410" cy="138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740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4922"/>
          </a:xfrm>
        </p:spPr>
        <p:txBody>
          <a:bodyPr>
            <a:normAutofit fontScale="90000"/>
          </a:bodyPr>
          <a:lstStyle/>
          <a:p>
            <a:r>
              <a:rPr lang="hu-HU" i="1" dirty="0" smtClean="0">
                <a:solidFill>
                  <a:srgbClr val="C00000"/>
                </a:solidFill>
              </a:rPr>
              <a:t>                        </a:t>
            </a:r>
            <a:r>
              <a:rPr lang="hu-HU" sz="3600" b="1" i="1" dirty="0" smtClean="0">
                <a:solidFill>
                  <a:srgbClr val="C00000"/>
                </a:solidFill>
              </a:rPr>
              <a:t>Hagyomány </a:t>
            </a:r>
            <a:r>
              <a:rPr lang="hu-HU" sz="3600" b="1" i="1" dirty="0">
                <a:solidFill>
                  <a:srgbClr val="C00000"/>
                </a:solidFill>
              </a:rPr>
              <a:t>és </a:t>
            </a:r>
            <a:r>
              <a:rPr lang="hu-HU" sz="3600" b="1" i="1" dirty="0" smtClean="0">
                <a:solidFill>
                  <a:srgbClr val="C00000"/>
                </a:solidFill>
              </a:rPr>
              <a:t>megújulás</a:t>
            </a:r>
            <a:br>
              <a:rPr lang="hu-HU" sz="3600" b="1" i="1" dirty="0" smtClean="0">
                <a:solidFill>
                  <a:srgbClr val="C00000"/>
                </a:solidFill>
              </a:rPr>
            </a:br>
            <a:r>
              <a:rPr lang="hu-HU" sz="3600" b="1" i="1" dirty="0" smtClean="0">
                <a:solidFill>
                  <a:srgbClr val="C00000"/>
                </a:solidFill>
              </a:rPr>
              <a:t>                                               </a:t>
            </a:r>
            <a:r>
              <a:rPr lang="hu-HU" i="1" dirty="0">
                <a:solidFill>
                  <a:srgbClr val="C00000"/>
                </a:solidFill>
              </a:rPr>
              <a:t/>
            </a:r>
            <a:br>
              <a:rPr lang="hu-HU" i="1" dirty="0">
                <a:solidFill>
                  <a:srgbClr val="C00000"/>
                </a:solidFill>
              </a:rPr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256609" y="1802285"/>
            <a:ext cx="10533408" cy="5038324"/>
          </a:xfrm>
        </p:spPr>
        <p:txBody>
          <a:bodyPr>
            <a:normAutofit fontScale="925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hu-HU" sz="2200" b="1" dirty="0" smtClean="0">
                <a:solidFill>
                  <a:schemeClr val="tx1"/>
                </a:solidFill>
              </a:rPr>
              <a:t>	</a:t>
            </a:r>
          </a:p>
          <a:p>
            <a:pPr marL="0" indent="0">
              <a:spcAft>
                <a:spcPts val="0"/>
              </a:spcAft>
              <a:buNone/>
            </a:pPr>
            <a:r>
              <a:rPr lang="hu-HU" sz="2200" b="1" dirty="0" smtClean="0">
                <a:solidFill>
                  <a:schemeClr val="tx1"/>
                </a:solidFill>
              </a:rPr>
              <a:t>Általános bemutatkozás: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hu-HU" sz="2200" dirty="0" smtClean="0">
                <a:solidFill>
                  <a:schemeClr val="tx1"/>
                </a:solidFill>
              </a:rPr>
              <a:t>Az </a:t>
            </a:r>
            <a:r>
              <a:rPr lang="hu-HU" sz="2200" dirty="0">
                <a:solidFill>
                  <a:schemeClr val="tx1"/>
                </a:solidFill>
              </a:rPr>
              <a:t>1 - 5. évfolyamos </a:t>
            </a:r>
            <a:r>
              <a:rPr lang="hu-HU" sz="2200" dirty="0" smtClean="0">
                <a:solidFill>
                  <a:schemeClr val="tx1"/>
                </a:solidFill>
              </a:rPr>
              <a:t>és 6.A - s diákok </a:t>
            </a:r>
            <a:r>
              <a:rPr lang="hu-HU" sz="2200" dirty="0" smtClean="0">
                <a:solidFill>
                  <a:schemeClr val="tx1"/>
                </a:solidFill>
              </a:rPr>
              <a:t>a </a:t>
            </a:r>
            <a:r>
              <a:rPr lang="hu-HU" sz="2200" i="1" dirty="0" smtClean="0">
                <a:solidFill>
                  <a:schemeClr val="tx1"/>
                </a:solidFill>
              </a:rPr>
              <a:t>Szt. István király </a:t>
            </a:r>
            <a:r>
              <a:rPr lang="hu-HU" sz="2200" i="1" dirty="0">
                <a:solidFill>
                  <a:schemeClr val="tx1"/>
                </a:solidFill>
              </a:rPr>
              <a:t>ú</a:t>
            </a:r>
            <a:r>
              <a:rPr lang="hu-HU" sz="2200" i="1" dirty="0" smtClean="0">
                <a:solidFill>
                  <a:schemeClr val="tx1"/>
                </a:solidFill>
              </a:rPr>
              <a:t>t 6.sz</a:t>
            </a:r>
            <a:r>
              <a:rPr lang="hu-HU" sz="2200" dirty="0" smtClean="0">
                <a:solidFill>
                  <a:schemeClr val="tx1"/>
                </a:solidFill>
              </a:rPr>
              <a:t>., a </a:t>
            </a:r>
            <a:r>
              <a:rPr lang="hu-HU" sz="2200" dirty="0" smtClean="0">
                <a:solidFill>
                  <a:schemeClr val="tx1"/>
                </a:solidFill>
              </a:rPr>
              <a:t>6.BC és 7 </a:t>
            </a:r>
            <a:r>
              <a:rPr lang="hu-HU" sz="2200" dirty="0" smtClean="0">
                <a:solidFill>
                  <a:schemeClr val="tx1"/>
                </a:solidFill>
              </a:rPr>
              <a:t>- 8. osztályosok a </a:t>
            </a:r>
            <a:r>
              <a:rPr lang="hu-HU" sz="2200" i="1" dirty="0" smtClean="0">
                <a:solidFill>
                  <a:schemeClr val="tx1"/>
                </a:solidFill>
              </a:rPr>
              <a:t>Régi </a:t>
            </a:r>
            <a:r>
              <a:rPr lang="hu-HU" sz="2200" i="1" dirty="0" smtClean="0">
                <a:solidFill>
                  <a:schemeClr val="tx1"/>
                </a:solidFill>
              </a:rPr>
              <a:t>Vámház tér 6.sz. </a:t>
            </a:r>
            <a:r>
              <a:rPr lang="hu-HU" sz="2200" dirty="0">
                <a:solidFill>
                  <a:schemeClr val="tx1"/>
                </a:solidFill>
              </a:rPr>
              <a:t>alatti </a:t>
            </a:r>
            <a:r>
              <a:rPr lang="hu-HU" sz="2200" dirty="0" smtClean="0">
                <a:solidFill>
                  <a:schemeClr val="tx1"/>
                </a:solidFill>
              </a:rPr>
              <a:t>épületegyüttesben tanulnak.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hu-HU" sz="2200" dirty="0" smtClean="0">
                <a:solidFill>
                  <a:schemeClr val="tx1"/>
                </a:solidFill>
              </a:rPr>
              <a:t>A nevelő-oktató munka folyamata </a:t>
            </a:r>
            <a:r>
              <a:rPr lang="hu-HU" sz="2200" dirty="0" smtClean="0">
                <a:solidFill>
                  <a:schemeClr val="tx1"/>
                </a:solidFill>
              </a:rPr>
              <a:t>jelenleg valamennyi </a:t>
            </a:r>
            <a:r>
              <a:rPr lang="hu-HU" sz="2200" dirty="0" smtClean="0">
                <a:solidFill>
                  <a:schemeClr val="tx1"/>
                </a:solidFill>
              </a:rPr>
              <a:t>évfolyamon három </a:t>
            </a:r>
            <a:r>
              <a:rPr lang="hu-HU" sz="2200" dirty="0" smtClean="0">
                <a:solidFill>
                  <a:schemeClr val="tx1"/>
                </a:solidFill>
              </a:rPr>
              <a:t>osztályban (A</a:t>
            </a:r>
            <a:r>
              <a:rPr lang="hu-HU" sz="2200" dirty="0" smtClean="0">
                <a:solidFill>
                  <a:schemeClr val="tx1"/>
                </a:solidFill>
              </a:rPr>
              <a:t>, B, C) valósul meg.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hu-HU" sz="2200" dirty="0" smtClean="0">
                <a:solidFill>
                  <a:schemeClr val="tx1"/>
                </a:solidFill>
              </a:rPr>
              <a:t>26 </a:t>
            </a:r>
            <a:r>
              <a:rPr lang="hu-HU" sz="2200" dirty="0" smtClean="0">
                <a:solidFill>
                  <a:schemeClr val="tx1"/>
                </a:solidFill>
              </a:rPr>
              <a:t>fős alsós tantestületünk </a:t>
            </a:r>
            <a:r>
              <a:rPr lang="hu-HU" sz="2200" dirty="0">
                <a:solidFill>
                  <a:schemeClr val="tx1"/>
                </a:solidFill>
              </a:rPr>
              <a:t>segítői </a:t>
            </a:r>
            <a:r>
              <a:rPr lang="hu-HU" sz="2200" dirty="0" smtClean="0">
                <a:solidFill>
                  <a:schemeClr val="tx1"/>
                </a:solidFill>
              </a:rPr>
              <a:t>az iskolai </a:t>
            </a:r>
            <a:r>
              <a:rPr lang="hu-HU" sz="2200" dirty="0">
                <a:solidFill>
                  <a:schemeClr val="tx1"/>
                </a:solidFill>
              </a:rPr>
              <a:t>feladatok </a:t>
            </a:r>
            <a:r>
              <a:rPr lang="hu-HU" sz="2200" dirty="0" smtClean="0">
                <a:solidFill>
                  <a:schemeClr val="tx1"/>
                </a:solidFill>
              </a:rPr>
              <a:t>ellátásában: pedagógiai asszisztensek, fejlesztőpedagógus, gyógypedagógus, logopédus szakember.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hu-HU" sz="2200" dirty="0" smtClean="0">
                <a:solidFill>
                  <a:schemeClr val="tx1"/>
                </a:solidFill>
              </a:rPr>
              <a:t>Tantermeink korszerűek, világosak, barátságos, vidám dekorációval díszítettek, projektorral, számítógéppel ellátottak.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hu-HU" sz="2200" dirty="0" smtClean="0">
                <a:solidFill>
                  <a:schemeClr val="tx1"/>
                </a:solidFill>
              </a:rPr>
              <a:t>Műfüves szabadidőudvar, tágas játszótér, sportpálya biztosítja tanítványaink számára a mindennapos testnevelést, a rendszeres testmozgást a friss levegőn.</a:t>
            </a:r>
          </a:p>
          <a:p>
            <a:pPr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hu-HU" sz="2400" dirty="0" smtClean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7" name="Kép 6" descr="G:\Bolyai János ké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050" y="497363"/>
            <a:ext cx="1057275" cy="1061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C:\Users\Molnárné Tóth Erika\AppData\Local\Temp\Temp1_tehetsegpont_arculati_elemek (1).zip\Tehetségpont arculati elemek\akkreditalt_kivalo_tehetsegpon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290" y="365123"/>
            <a:ext cx="13049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7" y="230414"/>
            <a:ext cx="1383410" cy="138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294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80548"/>
          </a:xfrm>
        </p:spPr>
        <p:txBody>
          <a:bodyPr>
            <a:normAutofit fontScale="90000"/>
          </a:bodyPr>
          <a:lstStyle/>
          <a:p>
            <a:r>
              <a:rPr lang="hu-HU" i="1" dirty="0" smtClean="0">
                <a:solidFill>
                  <a:srgbClr val="C00000"/>
                </a:solidFill>
              </a:rPr>
              <a:t>                       </a:t>
            </a:r>
            <a:r>
              <a:rPr lang="hu-HU" sz="3600" b="1" i="1" dirty="0" smtClean="0">
                <a:solidFill>
                  <a:srgbClr val="C00000"/>
                </a:solidFill>
              </a:rPr>
              <a:t>Hagyomány </a:t>
            </a:r>
            <a:r>
              <a:rPr lang="hu-HU" sz="3600" b="1" i="1" dirty="0">
                <a:solidFill>
                  <a:srgbClr val="C00000"/>
                </a:solidFill>
              </a:rPr>
              <a:t>és </a:t>
            </a:r>
            <a:r>
              <a:rPr lang="hu-HU" sz="3600" b="1" i="1" dirty="0" smtClean="0">
                <a:solidFill>
                  <a:srgbClr val="C00000"/>
                </a:solidFill>
              </a:rPr>
              <a:t>megújulás</a:t>
            </a:r>
            <a:br>
              <a:rPr lang="hu-HU" sz="3600" b="1" i="1" dirty="0" smtClean="0">
                <a:solidFill>
                  <a:srgbClr val="C00000"/>
                </a:solidFill>
              </a:rPr>
            </a:br>
            <a:r>
              <a:rPr lang="hu-HU" sz="3600" b="1" i="1" dirty="0" smtClean="0">
                <a:solidFill>
                  <a:srgbClr val="C00000"/>
                </a:solidFill>
              </a:rPr>
              <a:t>                                       </a:t>
            </a:r>
            <a:r>
              <a:rPr lang="hu-HU" i="1" dirty="0">
                <a:solidFill>
                  <a:srgbClr val="C00000"/>
                </a:solidFill>
              </a:rPr>
              <a:t/>
            </a:r>
            <a:br>
              <a:rPr lang="hu-HU" i="1" dirty="0">
                <a:solidFill>
                  <a:srgbClr val="C00000"/>
                </a:solidFill>
              </a:rPr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971204" y="1681596"/>
            <a:ext cx="10515600" cy="50010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sz="2200" b="1" dirty="0" smtClean="0">
                <a:solidFill>
                  <a:schemeClr val="tx1"/>
                </a:solidFill>
              </a:rPr>
              <a:t>     </a:t>
            </a:r>
          </a:p>
          <a:p>
            <a:pPr marL="0" indent="0">
              <a:buNone/>
            </a:pPr>
            <a:r>
              <a:rPr lang="hu-HU" sz="2200" b="1" dirty="0" smtClean="0">
                <a:solidFill>
                  <a:schemeClr val="tx1"/>
                </a:solidFill>
              </a:rPr>
              <a:t>Helyi sajátosságaink:</a:t>
            </a:r>
          </a:p>
          <a:p>
            <a:pPr marL="2304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hu-HU" sz="2200" dirty="0" smtClean="0">
                <a:solidFill>
                  <a:schemeClr val="tx1"/>
                </a:solidFill>
              </a:rPr>
              <a:t>A magyar nyelv és irodalom, valamint a matematika tantárgyak óraszámai                                       </a:t>
            </a:r>
            <a:r>
              <a:rPr lang="hu-HU" sz="2200" dirty="0">
                <a:solidFill>
                  <a:schemeClr val="tx1"/>
                </a:solidFill>
              </a:rPr>
              <a:t>  </a:t>
            </a:r>
            <a:r>
              <a:rPr lang="hu-HU" sz="2200" dirty="0" smtClean="0">
                <a:solidFill>
                  <a:schemeClr val="tx1"/>
                </a:solidFill>
              </a:rPr>
              <a:t>  	Helyi Tantervünkben plusz egy-egy órát kapnak a szabad órakeretből.</a:t>
            </a:r>
          </a:p>
          <a:p>
            <a:pPr marL="2304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hu-HU" sz="2200" dirty="0" smtClean="0">
                <a:solidFill>
                  <a:schemeClr val="tx1"/>
                </a:solidFill>
              </a:rPr>
              <a:t>Idegen nyelvet (angol vagy német) az </a:t>
            </a:r>
            <a:r>
              <a:rPr lang="hu-HU" sz="2200" dirty="0">
                <a:solidFill>
                  <a:schemeClr val="tx1"/>
                </a:solidFill>
              </a:rPr>
              <a:t>1</a:t>
            </a:r>
            <a:r>
              <a:rPr lang="hu-HU" sz="2200" dirty="0" smtClean="0">
                <a:solidFill>
                  <a:schemeClr val="tx1"/>
                </a:solidFill>
              </a:rPr>
              <a:t>. osztályban heti egy, </a:t>
            </a:r>
            <a:endParaRPr lang="hu-HU" sz="2200" dirty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hu-HU" sz="2200" dirty="0">
                <a:solidFill>
                  <a:schemeClr val="tx1"/>
                </a:solidFill>
              </a:rPr>
              <a:t> </a:t>
            </a:r>
            <a:r>
              <a:rPr lang="hu-HU" sz="2200" dirty="0" smtClean="0">
                <a:solidFill>
                  <a:schemeClr val="tx1"/>
                </a:solidFill>
              </a:rPr>
              <a:t>    a 2 - 3. osztályokban heti két órában tanulhatnak tanítványaink,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hu-HU" sz="2200" dirty="0">
                <a:solidFill>
                  <a:schemeClr val="tx1"/>
                </a:solidFill>
              </a:rPr>
              <a:t> </a:t>
            </a:r>
            <a:r>
              <a:rPr lang="hu-HU" sz="2200" dirty="0" smtClean="0">
                <a:solidFill>
                  <a:schemeClr val="tx1"/>
                </a:solidFill>
              </a:rPr>
              <a:t>    melyet szövegesen értékelünk.</a:t>
            </a:r>
          </a:p>
          <a:p>
            <a:pPr marL="230400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hu-HU" sz="2200" dirty="0" smtClean="0">
                <a:solidFill>
                  <a:schemeClr val="tx1"/>
                </a:solidFill>
              </a:rPr>
              <a:t>A heti öt testnevelés óra mellett kipróbálhatók az alábbi sportágak: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hu-HU" sz="2200" dirty="0">
                <a:solidFill>
                  <a:schemeClr val="tx1"/>
                </a:solidFill>
              </a:rPr>
              <a:t> </a:t>
            </a:r>
            <a:r>
              <a:rPr lang="hu-HU" sz="2200" dirty="0" smtClean="0">
                <a:solidFill>
                  <a:schemeClr val="tx1"/>
                </a:solidFill>
              </a:rPr>
              <a:t>    - </a:t>
            </a:r>
            <a:r>
              <a:rPr lang="hu-HU" sz="2200" dirty="0" smtClean="0">
                <a:solidFill>
                  <a:schemeClr val="tx1"/>
                </a:solidFill>
              </a:rPr>
              <a:t>Kölyökatlétika</a:t>
            </a:r>
            <a:endParaRPr lang="hu-HU" sz="2200" dirty="0" smtClean="0">
              <a:solidFill>
                <a:schemeClr val="tx1"/>
              </a:solidFill>
            </a:endParaRPr>
          </a:p>
          <a:p>
            <a:pPr marL="23040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hu-HU" sz="2200" dirty="0" smtClean="0">
                <a:solidFill>
                  <a:schemeClr val="tx1"/>
                </a:solidFill>
              </a:rPr>
              <a:t>  - Külsős szervezésben </a:t>
            </a:r>
            <a:r>
              <a:rPr lang="hu-HU" sz="2200" dirty="0" err="1" smtClean="0">
                <a:solidFill>
                  <a:schemeClr val="tx1"/>
                </a:solidFill>
              </a:rPr>
              <a:t>Okay</a:t>
            </a:r>
            <a:r>
              <a:rPr lang="hu-HU" sz="2200" dirty="0" smtClean="0">
                <a:solidFill>
                  <a:schemeClr val="tx1"/>
                </a:solidFill>
              </a:rPr>
              <a:t> </a:t>
            </a:r>
            <a:r>
              <a:rPr lang="hu-HU" sz="2200" dirty="0" err="1" smtClean="0">
                <a:solidFill>
                  <a:schemeClr val="tx1"/>
                </a:solidFill>
              </a:rPr>
              <a:t>Dance</a:t>
            </a:r>
            <a:r>
              <a:rPr lang="hu-HU" sz="2200" dirty="0" smtClean="0">
                <a:solidFill>
                  <a:schemeClr val="tx1"/>
                </a:solidFill>
              </a:rPr>
              <a:t>, gyermekjóga, gyermek-</a:t>
            </a:r>
            <a:r>
              <a:rPr lang="hu-HU" sz="2200" dirty="0" err="1" smtClean="0">
                <a:solidFill>
                  <a:schemeClr val="tx1"/>
                </a:solidFill>
              </a:rPr>
              <a:t>zumba</a:t>
            </a:r>
            <a:r>
              <a:rPr lang="hu-HU" sz="2200" dirty="0" smtClean="0">
                <a:solidFill>
                  <a:schemeClr val="tx1"/>
                </a:solidFill>
              </a:rPr>
              <a:t>,  küzdősportok, </a:t>
            </a:r>
          </a:p>
          <a:p>
            <a:pPr marL="23040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hu-HU" sz="2200" dirty="0" smtClean="0">
                <a:solidFill>
                  <a:schemeClr val="tx1"/>
                </a:solidFill>
              </a:rPr>
              <a:t>  - sakk-foglalkozások várják az érdeklődő kisdiákokat.</a:t>
            </a:r>
          </a:p>
          <a:p>
            <a:pPr marL="0" indent="0">
              <a:lnSpc>
                <a:spcPct val="110000"/>
              </a:lnSpc>
              <a:buNone/>
            </a:pPr>
            <a:endParaRPr lang="hu-HU" sz="2200" dirty="0">
              <a:solidFill>
                <a:schemeClr val="tx1"/>
              </a:solidFill>
            </a:endParaRPr>
          </a:p>
        </p:txBody>
      </p:sp>
      <p:pic>
        <p:nvPicPr>
          <p:cNvPr id="7" name="Kép 6" descr="G:\Bolyai János ké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050" y="497363"/>
            <a:ext cx="1057275" cy="1061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C:\Users\Molnárné Tóth Erika\AppData\Local\Temp\Temp1_tehetsegpont_arculati_elemek (1).zip\Tehetségpont arculati elemek\akkreditalt_kivalo_tehetsegpon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290" y="365123"/>
            <a:ext cx="13049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7" y="230414"/>
            <a:ext cx="1383410" cy="138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666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80548"/>
          </a:xfrm>
        </p:spPr>
        <p:txBody>
          <a:bodyPr>
            <a:normAutofit fontScale="90000"/>
          </a:bodyPr>
          <a:lstStyle/>
          <a:p>
            <a:r>
              <a:rPr lang="hu-HU" i="1" dirty="0" smtClean="0">
                <a:solidFill>
                  <a:srgbClr val="C00000"/>
                </a:solidFill>
              </a:rPr>
              <a:t>                       </a:t>
            </a:r>
            <a:r>
              <a:rPr lang="hu-HU" sz="3600" b="1" i="1" dirty="0" smtClean="0">
                <a:solidFill>
                  <a:srgbClr val="C00000"/>
                </a:solidFill>
              </a:rPr>
              <a:t>Hagyomány </a:t>
            </a:r>
            <a:r>
              <a:rPr lang="hu-HU" sz="3600" b="1" i="1" dirty="0">
                <a:solidFill>
                  <a:srgbClr val="C00000"/>
                </a:solidFill>
              </a:rPr>
              <a:t>és </a:t>
            </a:r>
            <a:r>
              <a:rPr lang="hu-HU" sz="3600" b="1" i="1" dirty="0" smtClean="0">
                <a:solidFill>
                  <a:srgbClr val="C00000"/>
                </a:solidFill>
              </a:rPr>
              <a:t>megújulás</a:t>
            </a:r>
            <a:br>
              <a:rPr lang="hu-HU" sz="3600" b="1" i="1" dirty="0" smtClean="0">
                <a:solidFill>
                  <a:srgbClr val="C00000"/>
                </a:solidFill>
              </a:rPr>
            </a:br>
            <a:r>
              <a:rPr lang="hu-HU" sz="3600" b="1" i="1" dirty="0" smtClean="0">
                <a:solidFill>
                  <a:srgbClr val="C00000"/>
                </a:solidFill>
              </a:rPr>
              <a:t>                                      </a:t>
            </a:r>
            <a:r>
              <a:rPr lang="hu-HU" i="1" dirty="0">
                <a:solidFill>
                  <a:srgbClr val="C00000"/>
                </a:solidFill>
              </a:rPr>
              <a:t/>
            </a:r>
            <a:br>
              <a:rPr lang="hu-HU" i="1" dirty="0">
                <a:solidFill>
                  <a:srgbClr val="C00000"/>
                </a:solidFill>
              </a:rPr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1031344" y="2057399"/>
            <a:ext cx="10174211" cy="4443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b="1" dirty="0">
                <a:solidFill>
                  <a:schemeClr val="tx1"/>
                </a:solidFill>
              </a:rPr>
              <a:t> </a:t>
            </a:r>
            <a:r>
              <a:rPr lang="hu-HU" sz="2000" b="1" dirty="0" smtClean="0">
                <a:solidFill>
                  <a:schemeClr val="tx1"/>
                </a:solidFill>
              </a:rPr>
              <a:t>    Tanórán kívüli lehetőségek: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Tehetségműhelyek (nyelvi, képzőművészeti, zenei) foglalkozásaiba való bekapcsolódás az alsó tagozaton: </a:t>
            </a:r>
            <a:r>
              <a:rPr lang="hu-HU" sz="2000" dirty="0" err="1" smtClean="0">
                <a:solidFill>
                  <a:schemeClr val="tx1"/>
                </a:solidFill>
              </a:rPr>
              <a:t>Spiel</a:t>
            </a:r>
            <a:r>
              <a:rPr lang="hu-HU" sz="2000" dirty="0" smtClean="0">
                <a:solidFill>
                  <a:schemeClr val="tx1"/>
                </a:solidFill>
              </a:rPr>
              <a:t> mit!, Szivárvány és Zenemanók Tehetségműhelyek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Matematikai képességek kiscsoportos fejlesztése:                                                         a  2. évfolyamtól  induló „</a:t>
            </a:r>
            <a:r>
              <a:rPr lang="hu-HU" sz="2000" dirty="0" err="1" smtClean="0">
                <a:solidFill>
                  <a:schemeClr val="tx1"/>
                </a:solidFill>
              </a:rPr>
              <a:t>MatLog</a:t>
            </a:r>
            <a:r>
              <a:rPr lang="hu-HU" sz="2000" dirty="0" smtClean="0">
                <a:solidFill>
                  <a:schemeClr val="tx1"/>
                </a:solidFill>
              </a:rPr>
              <a:t>” szakkör heti foglalkozásain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Művészeti képességek kibontakoztatása:                                                        évfolyamonként - rajz szakkör keretein belül 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Sportfoglalkozások:                                                                                                             ld.: előző diakép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endParaRPr lang="hu-HU" sz="2000" dirty="0">
              <a:solidFill>
                <a:schemeClr val="tx1"/>
              </a:solidFill>
            </a:endParaRPr>
          </a:p>
        </p:txBody>
      </p:sp>
      <p:pic>
        <p:nvPicPr>
          <p:cNvPr id="7" name="Kép 6" descr="G:\Bolyai János ké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6525" y="422910"/>
            <a:ext cx="1057275" cy="1061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C:\Users\Molnárné Tóth Erika\AppData\Local\Temp\Temp1_tehetsegpont_arculati_elemek (1).zip\Tehetségpont arculati elemek\akkreditalt_kivalo_tehetsegpon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290" y="365123"/>
            <a:ext cx="13049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7" y="230414"/>
            <a:ext cx="1383410" cy="138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995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80548"/>
          </a:xfrm>
        </p:spPr>
        <p:txBody>
          <a:bodyPr>
            <a:normAutofit fontScale="90000"/>
          </a:bodyPr>
          <a:lstStyle/>
          <a:p>
            <a:r>
              <a:rPr lang="hu-HU" i="1" dirty="0" smtClean="0">
                <a:solidFill>
                  <a:srgbClr val="C00000"/>
                </a:solidFill>
              </a:rPr>
              <a:t>                       </a:t>
            </a:r>
            <a:r>
              <a:rPr lang="hu-HU" sz="3600" b="1" i="1" dirty="0" smtClean="0">
                <a:solidFill>
                  <a:srgbClr val="C00000"/>
                </a:solidFill>
              </a:rPr>
              <a:t>Hagyomány </a:t>
            </a:r>
            <a:r>
              <a:rPr lang="hu-HU" sz="3600" b="1" i="1" dirty="0">
                <a:solidFill>
                  <a:srgbClr val="C00000"/>
                </a:solidFill>
              </a:rPr>
              <a:t>és </a:t>
            </a:r>
            <a:r>
              <a:rPr lang="hu-HU" sz="3600" b="1" i="1" dirty="0" smtClean="0">
                <a:solidFill>
                  <a:srgbClr val="C00000"/>
                </a:solidFill>
              </a:rPr>
              <a:t>megújulás</a:t>
            </a:r>
            <a:br>
              <a:rPr lang="hu-HU" sz="3600" b="1" i="1" dirty="0" smtClean="0">
                <a:solidFill>
                  <a:srgbClr val="C00000"/>
                </a:solidFill>
              </a:rPr>
            </a:br>
            <a:r>
              <a:rPr lang="hu-HU" sz="3600" b="1" i="1" dirty="0" smtClean="0">
                <a:solidFill>
                  <a:srgbClr val="C00000"/>
                </a:solidFill>
              </a:rPr>
              <a:t>                                      </a:t>
            </a:r>
            <a:r>
              <a:rPr lang="hu-HU" i="1" dirty="0">
                <a:solidFill>
                  <a:srgbClr val="C00000"/>
                </a:solidFill>
              </a:rPr>
              <a:t/>
            </a:r>
            <a:br>
              <a:rPr lang="hu-HU" i="1" dirty="0">
                <a:solidFill>
                  <a:srgbClr val="C00000"/>
                </a:solidFill>
              </a:rPr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971203" y="1852511"/>
            <a:ext cx="8915400" cy="421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b="1" dirty="0" smtClean="0">
                <a:solidFill>
                  <a:schemeClr val="tx1"/>
                </a:solidFill>
              </a:rPr>
              <a:t>   Tanulmányi versenyek, melyeknek diákjaink aktív, sikeres résztvevői:</a:t>
            </a:r>
          </a:p>
          <a:p>
            <a:pPr marL="0" indent="0">
              <a:buNone/>
            </a:pPr>
            <a:r>
              <a:rPr lang="hu-HU" sz="2000" dirty="0" smtClean="0">
                <a:solidFill>
                  <a:schemeClr val="tx1"/>
                </a:solidFill>
              </a:rPr>
              <a:t>   (városi, területi, megyei szinten)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>
                <a:solidFill>
                  <a:schemeClr val="tx1"/>
                </a:solidFill>
              </a:rPr>
              <a:t> </a:t>
            </a:r>
            <a:r>
              <a:rPr lang="hu-HU" sz="2000" dirty="0" smtClean="0">
                <a:solidFill>
                  <a:schemeClr val="tx1"/>
                </a:solidFill>
              </a:rPr>
              <a:t>Matematika versenyek 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 Komplex képzőművészeti- és rajzversenyek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 Népdaléneklési verseny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>
                <a:solidFill>
                  <a:schemeClr val="tx1"/>
                </a:solidFill>
              </a:rPr>
              <a:t> </a:t>
            </a:r>
            <a:r>
              <a:rPr lang="hu-HU" sz="2000" dirty="0" smtClean="0">
                <a:solidFill>
                  <a:schemeClr val="tx1"/>
                </a:solidFill>
              </a:rPr>
              <a:t>Vers-, prózamondó-, meseíró versenyek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>
                <a:solidFill>
                  <a:schemeClr val="tx1"/>
                </a:solidFill>
              </a:rPr>
              <a:t> </a:t>
            </a:r>
            <a:r>
              <a:rPr lang="hu-HU" sz="2000" dirty="0" smtClean="0">
                <a:solidFill>
                  <a:schemeClr val="tx1"/>
                </a:solidFill>
              </a:rPr>
              <a:t>Sport-, atlétika- és ügyességi versenyek</a:t>
            </a:r>
            <a:endParaRPr lang="hu-HU" sz="2000" dirty="0">
              <a:solidFill>
                <a:schemeClr val="tx1"/>
              </a:solidFill>
            </a:endParaRPr>
          </a:p>
        </p:txBody>
      </p:sp>
      <p:pic>
        <p:nvPicPr>
          <p:cNvPr id="7" name="Kép 6" descr="G:\Bolyai János ké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050" y="497363"/>
            <a:ext cx="1057275" cy="1061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C:\Users\Molnárné Tóth Erika\AppData\Local\Temp\Temp1_tehetsegpont_arculati_elemek (1).zip\Tehetségpont arculati elemek\akkreditalt_kivalo_tehetsegpon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290" y="365123"/>
            <a:ext cx="13049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7" y="230414"/>
            <a:ext cx="1383410" cy="138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37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80548"/>
          </a:xfrm>
        </p:spPr>
        <p:txBody>
          <a:bodyPr>
            <a:normAutofit fontScale="90000"/>
          </a:bodyPr>
          <a:lstStyle/>
          <a:p>
            <a:r>
              <a:rPr lang="hu-HU" i="1" dirty="0" smtClean="0">
                <a:solidFill>
                  <a:srgbClr val="C00000"/>
                </a:solidFill>
              </a:rPr>
              <a:t>                       </a:t>
            </a:r>
            <a:r>
              <a:rPr lang="hu-HU" sz="3600" b="1" i="1" dirty="0" smtClean="0">
                <a:solidFill>
                  <a:srgbClr val="C00000"/>
                </a:solidFill>
              </a:rPr>
              <a:t>Hagyomány </a:t>
            </a:r>
            <a:r>
              <a:rPr lang="hu-HU" sz="3600" b="1" i="1" dirty="0">
                <a:solidFill>
                  <a:srgbClr val="C00000"/>
                </a:solidFill>
              </a:rPr>
              <a:t>és </a:t>
            </a:r>
            <a:r>
              <a:rPr lang="hu-HU" sz="3600" b="1" i="1" dirty="0" smtClean="0">
                <a:solidFill>
                  <a:srgbClr val="C00000"/>
                </a:solidFill>
              </a:rPr>
              <a:t>megújulás</a:t>
            </a:r>
            <a:br>
              <a:rPr lang="hu-HU" sz="3600" b="1" i="1" dirty="0" smtClean="0">
                <a:solidFill>
                  <a:srgbClr val="C00000"/>
                </a:solidFill>
              </a:rPr>
            </a:br>
            <a:r>
              <a:rPr lang="hu-HU" sz="3600" b="1" i="1" dirty="0" smtClean="0">
                <a:solidFill>
                  <a:srgbClr val="C00000"/>
                </a:solidFill>
              </a:rPr>
              <a:t>                                        </a:t>
            </a:r>
            <a:r>
              <a:rPr lang="hu-HU" i="1" dirty="0">
                <a:solidFill>
                  <a:srgbClr val="C00000"/>
                </a:solidFill>
              </a:rPr>
              <a:t/>
            </a:r>
            <a:br>
              <a:rPr lang="hu-HU" i="1" dirty="0">
                <a:solidFill>
                  <a:srgbClr val="C00000"/>
                </a:solidFill>
              </a:rPr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971204" y="1875904"/>
            <a:ext cx="9144086" cy="464127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sz="2000" b="1" dirty="0">
                <a:solidFill>
                  <a:schemeClr val="tx1"/>
                </a:solidFill>
              </a:rPr>
              <a:t> </a:t>
            </a:r>
            <a:r>
              <a:rPr lang="hu-HU" sz="2000" b="1" dirty="0" smtClean="0">
                <a:solidFill>
                  <a:schemeClr val="tx1"/>
                </a:solidFill>
              </a:rPr>
              <a:t>    Közösségi rendezvényeink: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Szeptemberi </a:t>
            </a:r>
            <a:r>
              <a:rPr lang="hu-HU" dirty="0" smtClean="0">
                <a:solidFill>
                  <a:schemeClr val="tx1"/>
                </a:solidFill>
              </a:rPr>
              <a:t>sport</a:t>
            </a:r>
            <a:r>
              <a:rPr lang="hu-HU" sz="2000" dirty="0" smtClean="0">
                <a:solidFill>
                  <a:schemeClr val="tx1"/>
                </a:solidFill>
              </a:rPr>
              <a:t>nap</a:t>
            </a:r>
            <a:r>
              <a:rPr lang="hu-HU" sz="2000" dirty="0" smtClean="0">
                <a:solidFill>
                  <a:schemeClr val="tx1"/>
                </a:solidFill>
              </a:rPr>
              <a:t>, Őszköszöntő </a:t>
            </a:r>
            <a:r>
              <a:rPr lang="hu-HU" sz="2000" dirty="0" smtClean="0">
                <a:solidFill>
                  <a:schemeClr val="tx1"/>
                </a:solidFill>
              </a:rPr>
              <a:t>délután és őszi vásár</a:t>
            </a:r>
            <a:endParaRPr lang="hu-HU" sz="2000" dirty="0" smtClean="0">
              <a:solidFill>
                <a:schemeClr val="tx1"/>
              </a:solidFill>
            </a:endParaRP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Adventi hangverseny, karácsonyi vásár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Farsangi bál</a:t>
            </a:r>
            <a:endParaRPr lang="hu-HU" sz="2000" dirty="0" smtClean="0">
              <a:solidFill>
                <a:schemeClr val="tx1"/>
              </a:solidFill>
            </a:endParaRP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400" b="1" dirty="0" smtClean="0">
                <a:solidFill>
                  <a:srgbClr val="C00000"/>
                </a:solidFill>
              </a:rPr>
              <a:t>Iskolába hívogató – </a:t>
            </a:r>
            <a:r>
              <a:rPr lang="hu-HU" sz="2400" b="1" dirty="0" smtClean="0">
                <a:solidFill>
                  <a:srgbClr val="C00000"/>
                </a:solidFill>
              </a:rPr>
              <a:t>Ovisuli 2025. </a:t>
            </a:r>
            <a:r>
              <a:rPr lang="hu-HU" sz="2400" b="1" dirty="0" smtClean="0">
                <a:solidFill>
                  <a:srgbClr val="C00000"/>
                </a:solidFill>
              </a:rPr>
              <a:t>március 5. és 12.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hu-HU" b="1" i="1" dirty="0">
                <a:solidFill>
                  <a:srgbClr val="FF0000"/>
                </a:solidFill>
              </a:rPr>
              <a:t> </a:t>
            </a:r>
            <a:r>
              <a:rPr lang="hu-HU" b="1" i="1" dirty="0" smtClean="0">
                <a:solidFill>
                  <a:srgbClr val="FF0000"/>
                </a:solidFill>
              </a:rPr>
              <a:t>   </a:t>
            </a:r>
            <a:r>
              <a:rPr lang="hu-HU" i="1" dirty="0" smtClean="0">
                <a:solidFill>
                  <a:schemeClr val="tx1"/>
                </a:solidFill>
              </a:rPr>
              <a:t>16:15 órától gyülekező a kis Bolyai panelépületében, </a:t>
            </a:r>
            <a:r>
              <a:rPr lang="hu-HU" i="1" u="sng" dirty="0" smtClean="0">
                <a:solidFill>
                  <a:schemeClr val="tx1"/>
                </a:solidFill>
              </a:rPr>
              <a:t>kezdés 16:30 órakor</a:t>
            </a:r>
            <a:endParaRPr lang="hu-HU" sz="2000" i="1" u="sng" dirty="0" smtClean="0">
              <a:solidFill>
                <a:schemeClr val="tx1"/>
              </a:solidFill>
            </a:endParaRP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Húsvéti szöszmötölő, Föld napi programok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Bemutatkozunk - bolyais gálaműsor és rajzkiállítás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Gyereknap, kirándulások, erdei iskolák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endParaRPr lang="hu-HU" sz="2000" dirty="0" smtClean="0">
              <a:solidFill>
                <a:schemeClr val="tx1"/>
              </a:solidFill>
            </a:endParaRPr>
          </a:p>
        </p:txBody>
      </p:sp>
      <p:pic>
        <p:nvPicPr>
          <p:cNvPr id="7" name="Kép 6" descr="G:\Bolyai János ké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050" y="497363"/>
            <a:ext cx="1057275" cy="1061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C:\Users\Molnárné Tóth Erika\AppData\Local\Temp\Temp1_tehetsegpont_arculati_elemek (1).zip\Tehetségpont arculati elemek\akkreditalt_kivalo_tehetsegpon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290" y="365123"/>
            <a:ext cx="13049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7" y="230414"/>
            <a:ext cx="1383410" cy="138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271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80548"/>
          </a:xfrm>
        </p:spPr>
        <p:txBody>
          <a:bodyPr>
            <a:normAutofit fontScale="90000"/>
          </a:bodyPr>
          <a:lstStyle/>
          <a:p>
            <a:r>
              <a:rPr lang="hu-HU" i="1" dirty="0" smtClean="0">
                <a:solidFill>
                  <a:srgbClr val="C00000"/>
                </a:solidFill>
              </a:rPr>
              <a:t>                       </a:t>
            </a:r>
            <a:r>
              <a:rPr lang="hu-HU" sz="3600" b="1" i="1" dirty="0" smtClean="0">
                <a:solidFill>
                  <a:srgbClr val="C00000"/>
                </a:solidFill>
              </a:rPr>
              <a:t>Hagyomány </a:t>
            </a:r>
            <a:r>
              <a:rPr lang="hu-HU" sz="3600" b="1" i="1" dirty="0">
                <a:solidFill>
                  <a:srgbClr val="C00000"/>
                </a:solidFill>
              </a:rPr>
              <a:t>és </a:t>
            </a:r>
            <a:r>
              <a:rPr lang="hu-HU" sz="3600" b="1" i="1" dirty="0" smtClean="0">
                <a:solidFill>
                  <a:srgbClr val="C00000"/>
                </a:solidFill>
              </a:rPr>
              <a:t>megújulás</a:t>
            </a:r>
            <a:br>
              <a:rPr lang="hu-HU" sz="3600" b="1" i="1" dirty="0" smtClean="0">
                <a:solidFill>
                  <a:srgbClr val="C00000"/>
                </a:solidFill>
              </a:rPr>
            </a:br>
            <a:r>
              <a:rPr lang="hu-HU" sz="3600" b="1" i="1" dirty="0" smtClean="0">
                <a:solidFill>
                  <a:srgbClr val="C00000"/>
                </a:solidFill>
              </a:rPr>
              <a:t>                                          </a:t>
            </a:r>
            <a:r>
              <a:rPr lang="hu-HU" i="1" dirty="0">
                <a:solidFill>
                  <a:srgbClr val="C00000"/>
                </a:solidFill>
              </a:rPr>
              <a:t/>
            </a:r>
            <a:br>
              <a:rPr lang="hu-HU" i="1" dirty="0">
                <a:solidFill>
                  <a:srgbClr val="C00000"/>
                </a:solidFill>
              </a:rPr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971204" y="1867592"/>
            <a:ext cx="8915400" cy="47493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000" b="1" dirty="0" smtClean="0">
                <a:solidFill>
                  <a:schemeClr val="tx1"/>
                </a:solidFill>
              </a:rPr>
              <a:t>     Nevelő-oktatómunkánk segítői: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Ingyenes </a:t>
            </a:r>
            <a:r>
              <a:rPr lang="hu-HU" sz="2000" dirty="0">
                <a:solidFill>
                  <a:schemeClr val="tx1"/>
                </a:solidFill>
              </a:rPr>
              <a:t>tankönyv és </a:t>
            </a:r>
            <a:r>
              <a:rPr lang="hu-HU" sz="2000" dirty="0" smtClean="0">
                <a:solidFill>
                  <a:schemeClr val="tx1"/>
                </a:solidFill>
              </a:rPr>
              <a:t>ajándék </a:t>
            </a:r>
            <a:r>
              <a:rPr lang="hu-HU" sz="2000" dirty="0">
                <a:solidFill>
                  <a:schemeClr val="tx1"/>
                </a:solidFill>
              </a:rPr>
              <a:t>füzetcsomag </a:t>
            </a:r>
            <a:endParaRPr lang="hu-HU" sz="20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hu-HU" sz="2000" dirty="0">
                <a:solidFill>
                  <a:schemeClr val="tx1"/>
                </a:solidFill>
              </a:rPr>
              <a:t> </a:t>
            </a:r>
            <a:r>
              <a:rPr lang="hu-HU" sz="2000" dirty="0" smtClean="0">
                <a:solidFill>
                  <a:schemeClr val="tx1"/>
                </a:solidFill>
              </a:rPr>
              <a:t>    (utóbbi az Önkormányzat felajánlása)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Logika-Ügyesség-Képesség oktatójátékok tanórai használata matematikai, szövegértési és logikai képességek fejlesztésére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Partner Iskola Program intézményeként az ismeretek elmélyítése céljából PIP-es kiadványok feldolgozása tanórákon, délutáni foglalkozások keretében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000" dirty="0" smtClean="0">
                <a:solidFill>
                  <a:schemeClr val="tx1"/>
                </a:solidFill>
              </a:rPr>
              <a:t>Boldog Iskola címmel rendelkező iskola lévén a gyermekek érzelmi nevelését segítő oktatóanyagok bemutatása, alkalmazása tanítási órákon </a:t>
            </a:r>
            <a:endParaRPr lang="hu-HU" sz="2000" dirty="0">
              <a:solidFill>
                <a:schemeClr val="tx1"/>
              </a:solidFill>
            </a:endParaRPr>
          </a:p>
        </p:txBody>
      </p:sp>
      <p:pic>
        <p:nvPicPr>
          <p:cNvPr id="7" name="Kép 6" descr="G:\Bolyai János ké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050" y="497363"/>
            <a:ext cx="1057275" cy="1061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C:\Users\Molnárné Tóth Erika\AppData\Local\Temp\Temp1_tehetsegpont_arculati_elemek (1).zip\Tehetségpont arculati elemek\akkreditalt_kivalo_tehetsegpon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290" y="365123"/>
            <a:ext cx="13049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7" y="230414"/>
            <a:ext cx="1383410" cy="138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559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80548"/>
          </a:xfrm>
        </p:spPr>
        <p:txBody>
          <a:bodyPr>
            <a:normAutofit fontScale="90000"/>
          </a:bodyPr>
          <a:lstStyle/>
          <a:p>
            <a:r>
              <a:rPr lang="hu-HU" i="1" dirty="0" smtClean="0">
                <a:solidFill>
                  <a:srgbClr val="C00000"/>
                </a:solidFill>
              </a:rPr>
              <a:t>                      </a:t>
            </a:r>
            <a:r>
              <a:rPr lang="hu-HU" sz="3600" b="1" i="1" dirty="0" smtClean="0">
                <a:solidFill>
                  <a:srgbClr val="C00000"/>
                </a:solidFill>
              </a:rPr>
              <a:t>Hagyomány </a:t>
            </a:r>
            <a:r>
              <a:rPr lang="hu-HU" sz="3600" b="1" i="1" dirty="0">
                <a:solidFill>
                  <a:srgbClr val="C00000"/>
                </a:solidFill>
              </a:rPr>
              <a:t>és </a:t>
            </a:r>
            <a:r>
              <a:rPr lang="hu-HU" sz="3600" b="1" i="1" dirty="0" smtClean="0">
                <a:solidFill>
                  <a:srgbClr val="C00000"/>
                </a:solidFill>
              </a:rPr>
              <a:t>megújulás</a:t>
            </a:r>
            <a:br>
              <a:rPr lang="hu-HU" sz="3600" b="1" i="1" dirty="0" smtClean="0">
                <a:solidFill>
                  <a:srgbClr val="C00000"/>
                </a:solidFill>
              </a:rPr>
            </a:br>
            <a:r>
              <a:rPr lang="hu-HU" sz="3600" b="1" i="1" dirty="0" smtClean="0">
                <a:solidFill>
                  <a:srgbClr val="C00000"/>
                </a:solidFill>
              </a:rPr>
              <a:t>                                         </a:t>
            </a:r>
            <a:r>
              <a:rPr lang="hu-HU" i="1" dirty="0">
                <a:solidFill>
                  <a:srgbClr val="C00000"/>
                </a:solidFill>
              </a:rPr>
              <a:t/>
            </a:r>
            <a:br>
              <a:rPr lang="hu-HU" i="1" dirty="0">
                <a:solidFill>
                  <a:srgbClr val="C00000"/>
                </a:solidFill>
              </a:rPr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971203" y="1967345"/>
            <a:ext cx="8915400" cy="377762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endParaRPr lang="hu-HU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sz="2400" b="1" dirty="0" smtClean="0">
                <a:solidFill>
                  <a:schemeClr val="tx1"/>
                </a:solidFill>
              </a:rPr>
              <a:t>     Elérhetőségeink:</a:t>
            </a:r>
          </a:p>
          <a:p>
            <a:pPr>
              <a:buFont typeface="Wingdings" panose="05000000000000000000" pitchFamily="2" charset="2"/>
              <a:buChar char="v"/>
            </a:pPr>
            <a:endParaRPr lang="hu-HU" sz="2000" b="1" dirty="0" smtClean="0">
              <a:solidFill>
                <a:schemeClr val="tx1"/>
              </a:solidFill>
            </a:endParaRP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400" dirty="0">
                <a:solidFill>
                  <a:schemeClr val="tx1"/>
                </a:solidFill>
              </a:rPr>
              <a:t> </a:t>
            </a:r>
            <a:r>
              <a:rPr lang="hu-HU" sz="2400" dirty="0" smtClean="0">
                <a:solidFill>
                  <a:schemeClr val="tx1"/>
                </a:solidFill>
              </a:rPr>
              <a:t>Központi telefonszámunk: +36-96/206-541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400" dirty="0" smtClean="0">
                <a:solidFill>
                  <a:schemeClr val="tx1"/>
                </a:solidFill>
              </a:rPr>
              <a:t> E-mail címünk: </a:t>
            </a:r>
            <a:r>
              <a:rPr lang="hu-HU" sz="2400" dirty="0" smtClean="0">
                <a:solidFill>
                  <a:schemeClr val="tx1"/>
                </a:solidFill>
                <a:hlinkClick r:id="rId2"/>
              </a:rPr>
              <a:t>titkarsag@bolyaialtisk.hu</a:t>
            </a:r>
            <a:endParaRPr lang="hu-HU" sz="2400" dirty="0" smtClean="0">
              <a:solidFill>
                <a:schemeClr val="tx1"/>
              </a:solidFill>
            </a:endParaRP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400" dirty="0">
                <a:solidFill>
                  <a:schemeClr val="tx1"/>
                </a:solidFill>
              </a:rPr>
              <a:t> </a:t>
            </a:r>
            <a:r>
              <a:rPr lang="hu-HU" sz="2400" dirty="0" smtClean="0">
                <a:solidFill>
                  <a:schemeClr val="tx1"/>
                </a:solidFill>
              </a:rPr>
              <a:t>Honlapunk a világhálón: </a:t>
            </a:r>
            <a:r>
              <a:rPr lang="hu-HU" sz="2400" dirty="0" smtClean="0">
                <a:solidFill>
                  <a:schemeClr val="tx1"/>
                </a:solidFill>
              </a:rPr>
              <a:t>bolyaialtisk.hu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hu-HU" sz="2400" dirty="0" smtClean="0">
                <a:solidFill>
                  <a:schemeClr val="tx1"/>
                </a:solidFill>
              </a:rPr>
              <a:t>A FB - </a:t>
            </a:r>
            <a:r>
              <a:rPr lang="hu-HU" sz="2400" dirty="0" err="1" smtClean="0">
                <a:solidFill>
                  <a:schemeClr val="tx1"/>
                </a:solidFill>
              </a:rPr>
              <a:t>on</a:t>
            </a:r>
            <a:r>
              <a:rPr lang="hu-HU" sz="2400" dirty="0" smtClean="0">
                <a:solidFill>
                  <a:schemeClr val="tx1"/>
                </a:solidFill>
              </a:rPr>
              <a:t> is megtalálhatóak vagyunk</a:t>
            </a:r>
            <a:r>
              <a:rPr lang="hu-HU" sz="2400" dirty="0" smtClean="0">
                <a:solidFill>
                  <a:schemeClr val="tx1"/>
                </a:solidFill>
              </a:rPr>
              <a:t>  </a:t>
            </a:r>
            <a:endParaRPr lang="hu-HU" sz="2400" dirty="0">
              <a:solidFill>
                <a:schemeClr val="tx1"/>
              </a:solidFill>
            </a:endParaRPr>
          </a:p>
        </p:txBody>
      </p:sp>
      <p:pic>
        <p:nvPicPr>
          <p:cNvPr id="7" name="Kép 6" descr="G:\Bolyai János ké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050" y="497363"/>
            <a:ext cx="1057275" cy="1061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C:\Users\Molnárné Tóth Erika\AppData\Local\Temp\Temp1_tehetsegpont_arculati_elemek (1).zip\Tehetségpont arculati elemek\akkreditalt_kivalo_tehetsegpont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290" y="365123"/>
            <a:ext cx="13049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17" y="230414"/>
            <a:ext cx="1383410" cy="138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609700"/>
      </p:ext>
    </p:extLst>
  </p:cSld>
  <p:clrMapOvr>
    <a:masterClrMapping/>
  </p:clrMapOvr>
</p:sld>
</file>

<file path=ppt/theme/theme1.xml><?xml version="1.0" encoding="utf-8"?>
<a:theme xmlns:a="http://schemas.openxmlformats.org/drawingml/2006/main" name="Szele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zele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ele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1063</TotalTime>
  <Words>712</Words>
  <Application>Microsoft Office PowerPoint</Application>
  <PresentationFormat>Szélesvásznú</PresentationFormat>
  <Paragraphs>92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Century Gothic</vt:lpstr>
      <vt:lpstr>Wingdings</vt:lpstr>
      <vt:lpstr>Wingdings 3</vt:lpstr>
      <vt:lpstr>Szelet</vt:lpstr>
      <vt:lpstr>                      „Hagyomány és megújulás ”                                        </vt:lpstr>
      <vt:lpstr>                      Hagyomány és megújulás                                         </vt:lpstr>
      <vt:lpstr>                        Hagyomány és megújulás                                                 </vt:lpstr>
      <vt:lpstr>                       Hagyomány és megújulás                                         </vt:lpstr>
      <vt:lpstr>                       Hagyomány és megújulás                                        </vt:lpstr>
      <vt:lpstr>                       Hagyomány és megújulás                                        </vt:lpstr>
      <vt:lpstr>                       Hagyomány és megújulás                                          </vt:lpstr>
      <vt:lpstr>                       Hagyomány és megújulás                                            </vt:lpstr>
      <vt:lpstr>                      Hagyomány és megújulás                                           </vt:lpstr>
      <vt:lpstr>                       Hagyomány és megújulás                                          </vt:lpstr>
      <vt:lpstr>                         Hagyomány és megújulás               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„Hagyomány és megújulás ”                                                1910 - 2020</dc:title>
  <dc:creator>IgHelyettes3</dc:creator>
  <cp:lastModifiedBy>IgHelyettes3</cp:lastModifiedBy>
  <cp:revision>65</cp:revision>
  <cp:lastPrinted>2021-01-21T09:45:57Z</cp:lastPrinted>
  <dcterms:created xsi:type="dcterms:W3CDTF">2021-01-19T09:28:37Z</dcterms:created>
  <dcterms:modified xsi:type="dcterms:W3CDTF">2025-01-29T14:56:40Z</dcterms:modified>
</cp:coreProperties>
</file>