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3" r:id="rId9"/>
    <p:sldId id="262" r:id="rId10"/>
    <p:sldId id="265" r:id="rId11"/>
    <p:sldId id="266" r:id="rId12"/>
  </p:sldIdLst>
  <p:sldSz cx="12192000" cy="6858000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90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637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15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4065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1156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2240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3678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0083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7276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704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2144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050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289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82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5300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012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224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2819899-814B-4438-952E-3C4AF4F271E1}" type="datetimeFigureOut">
              <a:rPr lang="hu-HU" smtClean="0"/>
              <a:t>2025. 09. 22.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ED1C3E6-600F-45FF-8499-7AC33D32A0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67981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  <p:sldLayoutId id="2147483803" r:id="rId15"/>
    <p:sldLayoutId id="2147483804" r:id="rId16"/>
    <p:sldLayoutId id="214748380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titkarsag@bolyaialtisk.h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44650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chemeClr val="accent2"/>
                </a:solidFill>
              </a:rPr>
              <a:t>                      </a:t>
            </a:r>
            <a:r>
              <a:rPr lang="hu-HU" i="1" dirty="0">
                <a:solidFill>
                  <a:srgbClr val="C00000"/>
                </a:solidFill>
              </a:rPr>
              <a:t>„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 ”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580890" y="1670047"/>
            <a:ext cx="8534400" cy="491172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hu-HU" sz="24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hu-HU" sz="2400" b="1" dirty="0">
                <a:solidFill>
                  <a:schemeClr val="tx1"/>
                </a:solidFill>
              </a:rPr>
              <a:t>Kedves Szülők! </a:t>
            </a:r>
          </a:p>
          <a:p>
            <a:pPr marL="0" indent="0" algn="ctr">
              <a:buNone/>
            </a:pPr>
            <a:endParaRPr lang="hu-HU" sz="24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hu-HU" sz="2400" dirty="0">
              <a:solidFill>
                <a:schemeClr val="tx1"/>
              </a:solidFill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hu-HU" sz="2400" dirty="0">
                <a:solidFill>
                  <a:schemeClr val="tx1"/>
                </a:solidFill>
              </a:rPr>
              <a:t>Bemutatónkban szeretnénk tájékoztatást adni Önöknek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hu-HU" sz="2400" dirty="0">
                <a:solidFill>
                  <a:schemeClr val="tx1"/>
                </a:solidFill>
              </a:rPr>
              <a:t> intézményünkről, felvázolni azokat az értékeket, sajátosságokat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hu-HU" sz="2400" dirty="0">
                <a:solidFill>
                  <a:schemeClr val="tx1"/>
                </a:solidFill>
              </a:rPr>
              <a:t>amelyek miatt úgy érezzük, 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hu-HU" sz="2400" dirty="0">
                <a:solidFill>
                  <a:schemeClr val="tx1"/>
                </a:solidFill>
              </a:rPr>
              <a:t>hogy szeptemberben az iskolai élet megkezdését követően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hu-HU" sz="2400" dirty="0">
                <a:solidFill>
                  <a:schemeClr val="tx1"/>
                </a:solidFill>
              </a:rPr>
              <a:t>Gyermekük a „BOLYAI-t” néhány hét elteltével 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hu-HU" sz="2400" dirty="0">
                <a:solidFill>
                  <a:schemeClr val="tx1"/>
                </a:solidFill>
              </a:rPr>
              <a:t>második otthonának érezheti.</a:t>
            </a:r>
          </a:p>
          <a:p>
            <a:pPr marL="0" indent="0" algn="ctr">
              <a:lnSpc>
                <a:spcPct val="170000"/>
              </a:lnSpc>
              <a:buNone/>
            </a:pPr>
            <a:endParaRPr lang="hu-HU" sz="24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hu-HU" sz="2400" dirty="0">
              <a:solidFill>
                <a:schemeClr val="tx1"/>
              </a:solidFill>
            </a:endParaRPr>
          </a:p>
        </p:txBody>
      </p:sp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4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0548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570412" y="1877910"/>
            <a:ext cx="8915400" cy="45727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hu-HU" sz="2400" b="1" dirty="0"/>
          </a:p>
          <a:p>
            <a:pPr marL="0" indent="0" algn="ctr">
              <a:buNone/>
            </a:pPr>
            <a:r>
              <a:rPr lang="hu-HU" sz="3600" b="1" dirty="0">
                <a:solidFill>
                  <a:srgbClr val="C00000"/>
                </a:solidFill>
              </a:rPr>
              <a:t>Beiratkozás időpontja:</a:t>
            </a:r>
          </a:p>
          <a:p>
            <a:pPr marL="0" indent="0" algn="ctr">
              <a:buNone/>
            </a:pPr>
            <a:r>
              <a:rPr lang="hu-HU" sz="3600" dirty="0">
                <a:solidFill>
                  <a:srgbClr val="C00000"/>
                </a:solidFill>
              </a:rPr>
              <a:t>2026. április 23-24.</a:t>
            </a:r>
          </a:p>
          <a:p>
            <a:pPr marL="0" indent="0" algn="ctr">
              <a:buNone/>
            </a:pPr>
            <a:endParaRPr lang="hu-HU" sz="2100" b="1" dirty="0"/>
          </a:p>
          <a:p>
            <a:pPr marL="0" indent="0" algn="ctr">
              <a:buNone/>
            </a:pPr>
            <a:r>
              <a:rPr lang="hu-HU" sz="2100" b="1" dirty="0">
                <a:solidFill>
                  <a:schemeClr val="tx1"/>
                </a:solidFill>
              </a:rPr>
              <a:t>Kedves Szülők, Érdeklődők!</a:t>
            </a:r>
          </a:p>
          <a:p>
            <a:pPr marL="0" indent="0">
              <a:buNone/>
            </a:pPr>
            <a:endParaRPr lang="hu-HU" sz="2100" b="1" dirty="0">
              <a:solidFill>
                <a:schemeClr val="tx1"/>
              </a:solidFill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hu-HU" sz="2400" dirty="0">
                <a:solidFill>
                  <a:schemeClr val="tx1"/>
                </a:solidFill>
              </a:rPr>
              <a:t>2026. március végén az első osztályos beiratkozással kapcsolatos aktuális, hivatalos tudnivalókat, a bekérendő/ feltöltendő nyilatkozatokat, segédanyagokat közzétesszük.</a:t>
            </a: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050" y="497363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20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0548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904615" y="811412"/>
            <a:ext cx="10515600" cy="4877333"/>
          </a:xfrm>
          <a:gradFill>
            <a:gsLst>
              <a:gs pos="0">
                <a:schemeClr val="bg2">
                  <a:tint val="90000"/>
                  <a:satMod val="92000"/>
                  <a:lumMod val="120000"/>
                </a:schemeClr>
              </a:gs>
              <a:gs pos="100000">
                <a:schemeClr val="bg2">
                  <a:shade val="98000"/>
                  <a:satMod val="120000"/>
                  <a:lumMod val="98000"/>
                </a:schemeClr>
              </a:gs>
            </a:gsLst>
            <a:path path="circle">
              <a:fillToRect l="50000" t="50000" r="100000" b="100000"/>
            </a:path>
          </a:gra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400" dirty="0">
                <a:solidFill>
                  <a:schemeClr val="tx1"/>
                </a:solidFill>
              </a:rPr>
              <a:t>Köszönjük megtisztelő figyelmüket!</a:t>
            </a:r>
          </a:p>
          <a:p>
            <a:pPr marL="0" indent="0" algn="ctr">
              <a:buNone/>
            </a:pPr>
            <a:r>
              <a:rPr lang="hu-HU" sz="2400" dirty="0">
                <a:solidFill>
                  <a:schemeClr val="tx1"/>
                </a:solidFill>
              </a:rPr>
              <a:t>A mielőbbi viszontlátásra!</a:t>
            </a:r>
          </a:p>
          <a:p>
            <a:pPr marL="0" indent="0" algn="ctr">
              <a:buNone/>
            </a:pPr>
            <a:r>
              <a:rPr lang="hu-HU" sz="2400" dirty="0">
                <a:solidFill>
                  <a:schemeClr val="tx1"/>
                </a:solidFill>
              </a:rPr>
              <a:t>Üdvözlettel:</a:t>
            </a:r>
          </a:p>
          <a:p>
            <a:pPr marL="0" indent="0" algn="ctr">
              <a:buNone/>
            </a:pPr>
            <a:r>
              <a:rPr lang="hu-HU" sz="2400" i="1" dirty="0">
                <a:solidFill>
                  <a:srgbClr val="C00000"/>
                </a:solidFill>
              </a:rPr>
              <a:t>Győri SZC Bolyai János Általános Iskola Tantestülete</a:t>
            </a:r>
          </a:p>
          <a:p>
            <a:pPr marL="0" indent="0">
              <a:buNone/>
            </a:pPr>
            <a:endParaRPr lang="hu-HU" sz="2400" i="1" dirty="0">
              <a:solidFill>
                <a:srgbClr val="C00000"/>
              </a:solidFill>
            </a:endParaRP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050" y="497363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Downloads\GYSZC Bolyai János Általános Iskola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678" y="4040498"/>
            <a:ext cx="5368636" cy="272035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714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37631"/>
            <a:ext cx="10515600" cy="1380548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842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sz="2400" b="1" dirty="0">
                <a:solidFill>
                  <a:schemeClr val="tx1"/>
                </a:solidFill>
              </a:rPr>
              <a:t>Fontos célkitűzéseink: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Magas színvonalú nevelés és oktatás biztosítása évfolyamainkon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Gyermekközpontú nevelési módszerek alkalmazása a mindennapi munkában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A tan- és ismeretanyag többoldalú, élményszerű megközelítése, elsajátítása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A tanulási folyamatban az egyéni képességek, a fejlődési ütem figyelembe vétele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Tehetségek kibontakoztatása, a tanulásban akadályozottak felzárkóztatása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Tanítványaink testi épségének, egészségének megőrzése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Környezet- és egészségvédelem tudatosítása az életkornak megfelelő módon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Konstruktív konfliktuskezelésre való törekvés az iskolai közösségben</a:t>
            </a: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050" y="497363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740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4922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256609" y="1802285"/>
            <a:ext cx="10533408" cy="5038324"/>
          </a:xfrm>
        </p:spPr>
        <p:txBody>
          <a:bodyPr>
            <a:normAutofit fontScale="925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hu-HU" sz="2200" b="1" dirty="0">
                <a:solidFill>
                  <a:schemeClr val="tx1"/>
                </a:solidFill>
              </a:rPr>
              <a:t>	</a:t>
            </a:r>
          </a:p>
          <a:p>
            <a:pPr marL="0" indent="0">
              <a:spcAft>
                <a:spcPts val="0"/>
              </a:spcAft>
              <a:buNone/>
            </a:pPr>
            <a:r>
              <a:rPr lang="hu-HU" sz="2200" b="1" dirty="0">
                <a:solidFill>
                  <a:schemeClr val="tx1"/>
                </a:solidFill>
              </a:rPr>
              <a:t>Általános bemutatkozás: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u-HU" sz="2200" dirty="0">
                <a:solidFill>
                  <a:schemeClr val="tx1"/>
                </a:solidFill>
              </a:rPr>
              <a:t>Az 1 - 5. évfolyamos és 6.B, 6.C - s diákok a </a:t>
            </a:r>
            <a:r>
              <a:rPr lang="hu-HU" sz="2200" i="1" dirty="0">
                <a:solidFill>
                  <a:schemeClr val="tx1"/>
                </a:solidFill>
              </a:rPr>
              <a:t>Szt. István király út 6.sz</a:t>
            </a:r>
            <a:r>
              <a:rPr lang="hu-HU" sz="2200" dirty="0">
                <a:solidFill>
                  <a:schemeClr val="tx1"/>
                </a:solidFill>
              </a:rPr>
              <a:t>., a 6.A és 7 - 8. osztályosok a </a:t>
            </a:r>
            <a:r>
              <a:rPr lang="hu-HU" sz="2200" i="1" dirty="0">
                <a:solidFill>
                  <a:schemeClr val="tx1"/>
                </a:solidFill>
              </a:rPr>
              <a:t>Régi Vámház tér 6.sz. </a:t>
            </a:r>
            <a:r>
              <a:rPr lang="hu-HU" sz="2200" dirty="0">
                <a:solidFill>
                  <a:schemeClr val="tx1"/>
                </a:solidFill>
              </a:rPr>
              <a:t>alatti épületegyüttesben tanulnak.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u-HU" sz="2200" dirty="0">
                <a:solidFill>
                  <a:schemeClr val="tx1"/>
                </a:solidFill>
              </a:rPr>
              <a:t>Tantestületünk segítői az iskolai feladatok ellátásában: pedagógiai asszisztensek, fejlesztőpedagógus, gyógypedagógus, logopédus szakember.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u-HU" sz="2200" dirty="0">
                <a:solidFill>
                  <a:schemeClr val="tx1"/>
                </a:solidFill>
              </a:rPr>
              <a:t>Tantermeink korszerűek, világosak, barátságos, vidám dekorációval díszítettek, projektorral, számítógéppel ellátottak.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u-HU" sz="2200" dirty="0">
                <a:solidFill>
                  <a:schemeClr val="tx1"/>
                </a:solidFill>
              </a:rPr>
              <a:t>Műfüves szabadidőudvar, tágas játszótér, sportpálya biztosítja tanítványaink számára a mindennapos testnevelést, a rendszeres testmozgást a friss levegőn.</a:t>
            </a:r>
          </a:p>
          <a:p>
            <a:pPr>
              <a:spcBef>
                <a:spcPts val="24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hu-HU" sz="2400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hu-HU" sz="2400" dirty="0">
              <a:solidFill>
                <a:schemeClr val="tx1"/>
              </a:solidFill>
            </a:endParaRP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050" y="497363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294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0548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971204" y="1681596"/>
            <a:ext cx="10515600" cy="50010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sz="2200" b="1" dirty="0">
                <a:solidFill>
                  <a:schemeClr val="tx1"/>
                </a:solidFill>
              </a:rPr>
              <a:t>     </a:t>
            </a:r>
          </a:p>
          <a:p>
            <a:pPr marL="0" indent="0">
              <a:buNone/>
            </a:pPr>
            <a:r>
              <a:rPr lang="hu-HU" sz="2200" b="1" dirty="0">
                <a:solidFill>
                  <a:schemeClr val="tx1"/>
                </a:solidFill>
              </a:rPr>
              <a:t>Helyi sajátosságaink:</a:t>
            </a:r>
          </a:p>
          <a:p>
            <a:pPr marL="230400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200" dirty="0">
                <a:solidFill>
                  <a:schemeClr val="tx1"/>
                </a:solidFill>
              </a:rPr>
              <a:t>A magyar nyelv és irodalom, valamint a matematika tantárgyak óraszámai                                           	Helyi Tantervünkben plusz egy-egy órát kapnak a szabad órakeretből.</a:t>
            </a:r>
          </a:p>
          <a:p>
            <a:pPr marL="230400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200" dirty="0">
                <a:solidFill>
                  <a:schemeClr val="tx1"/>
                </a:solidFill>
              </a:rPr>
              <a:t>Idegen nyelvet (angol vagy német) az 1. osztályban heti egy, 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hu-HU" sz="2200" dirty="0">
                <a:solidFill>
                  <a:schemeClr val="tx1"/>
                </a:solidFill>
              </a:rPr>
              <a:t>     a 2 - 3. osztályokban heti két órában tanulhatnak tanítványaink, 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hu-HU" sz="2200" dirty="0">
                <a:solidFill>
                  <a:schemeClr val="tx1"/>
                </a:solidFill>
              </a:rPr>
              <a:t>     melyet szövegesen értékelünk.</a:t>
            </a:r>
          </a:p>
          <a:p>
            <a:pPr marL="230400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hu-HU" sz="2200" dirty="0">
                <a:solidFill>
                  <a:schemeClr val="tx1"/>
                </a:solidFill>
              </a:rPr>
              <a:t>A heti öt testnevelés óra mellett kipróbálhatók az alábbi sportágak: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hu-HU" sz="2200" dirty="0">
                <a:solidFill>
                  <a:schemeClr val="tx1"/>
                </a:solidFill>
              </a:rPr>
              <a:t>     - Kölyökatlétika</a:t>
            </a:r>
          </a:p>
          <a:p>
            <a:pPr marL="23040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hu-HU" sz="2200" dirty="0">
                <a:solidFill>
                  <a:schemeClr val="tx1"/>
                </a:solidFill>
              </a:rPr>
              <a:t>  - Külsős szervezésben </a:t>
            </a:r>
            <a:r>
              <a:rPr lang="hu-HU" sz="2200" dirty="0" err="1">
                <a:solidFill>
                  <a:schemeClr val="tx1"/>
                </a:solidFill>
              </a:rPr>
              <a:t>Okay</a:t>
            </a:r>
            <a:r>
              <a:rPr lang="hu-HU" sz="2200" dirty="0">
                <a:solidFill>
                  <a:schemeClr val="tx1"/>
                </a:solidFill>
              </a:rPr>
              <a:t> </a:t>
            </a:r>
            <a:r>
              <a:rPr lang="hu-HU" sz="2200" dirty="0" err="1">
                <a:solidFill>
                  <a:schemeClr val="tx1"/>
                </a:solidFill>
              </a:rPr>
              <a:t>Dance</a:t>
            </a:r>
            <a:r>
              <a:rPr lang="hu-HU" sz="2200" dirty="0">
                <a:solidFill>
                  <a:schemeClr val="tx1"/>
                </a:solidFill>
              </a:rPr>
              <a:t>, gyermekjóga, gyermek-</a:t>
            </a:r>
            <a:r>
              <a:rPr lang="hu-HU" sz="2200" dirty="0" err="1">
                <a:solidFill>
                  <a:schemeClr val="tx1"/>
                </a:solidFill>
              </a:rPr>
              <a:t>zumba</a:t>
            </a:r>
            <a:r>
              <a:rPr lang="hu-HU" sz="2200" dirty="0">
                <a:solidFill>
                  <a:schemeClr val="tx1"/>
                </a:solidFill>
              </a:rPr>
              <a:t>, </a:t>
            </a:r>
            <a:r>
              <a:rPr lang="hu-HU" sz="2200" dirty="0" err="1">
                <a:solidFill>
                  <a:schemeClr val="tx1"/>
                </a:solidFill>
              </a:rPr>
              <a:t>break</a:t>
            </a:r>
            <a:r>
              <a:rPr lang="hu-HU" sz="2200" dirty="0">
                <a:solidFill>
                  <a:schemeClr val="tx1"/>
                </a:solidFill>
              </a:rPr>
              <a:t>, küzdősportok várják tanulóinkat.</a:t>
            </a: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050" y="497363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66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0548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031344" y="2057399"/>
            <a:ext cx="10174211" cy="44431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b="1" dirty="0">
                <a:solidFill>
                  <a:schemeClr val="tx1"/>
                </a:solidFill>
              </a:rPr>
              <a:t>     Tanórán kívüli lehetőségek: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Tehetségműhelyek (nyelvi, képzőművészeti, zenei): </a:t>
            </a:r>
            <a:r>
              <a:rPr lang="hu-HU" sz="2000" dirty="0" err="1">
                <a:solidFill>
                  <a:schemeClr val="tx1"/>
                </a:solidFill>
              </a:rPr>
              <a:t>Spiel</a:t>
            </a:r>
            <a:r>
              <a:rPr lang="hu-HU" sz="2000" dirty="0">
                <a:solidFill>
                  <a:schemeClr val="tx1"/>
                </a:solidFill>
              </a:rPr>
              <a:t> mit!, Szivárvány és Zenemanók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Matematikai képességek kiscsoportos fejlesztése:                                                         a  2. évfolyamtól  induló „</a:t>
            </a:r>
            <a:r>
              <a:rPr lang="hu-HU" sz="2000" dirty="0" err="1">
                <a:solidFill>
                  <a:schemeClr val="tx1"/>
                </a:solidFill>
              </a:rPr>
              <a:t>MatLog</a:t>
            </a:r>
            <a:r>
              <a:rPr lang="hu-HU" sz="2000" dirty="0">
                <a:solidFill>
                  <a:schemeClr val="tx1"/>
                </a:solidFill>
              </a:rPr>
              <a:t>” szakkör heti foglalkozásain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Művészeti képességek kibontakoztatása:                                                        évfolyamonként - rajz szakkör keretein belül 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Sportfoglalkozások:                                                                                                             ld.: előző diakép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hu-HU" sz="2000" dirty="0">
              <a:solidFill>
                <a:schemeClr val="tx1"/>
              </a:solidFill>
            </a:endParaRP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525" y="422910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995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0548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971203" y="1852511"/>
            <a:ext cx="8915400" cy="421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b="1" dirty="0">
                <a:solidFill>
                  <a:schemeClr val="tx1"/>
                </a:solidFill>
              </a:rPr>
              <a:t>   Tanulmányi versenyek, melyeknek diákjaink aktív, sikeres résztvevői:</a:t>
            </a:r>
          </a:p>
          <a:p>
            <a:pPr marL="0" indent="0">
              <a:buNone/>
            </a:pPr>
            <a:r>
              <a:rPr lang="hu-HU" sz="2000" dirty="0">
                <a:solidFill>
                  <a:schemeClr val="tx1"/>
                </a:solidFill>
              </a:rPr>
              <a:t>   (városi, területi, megyei szinten)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 Matematika versenyek 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 Komplex képzőművészeti- és rajzversenyek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 Népdaléneklési verseny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 Vers-, prózamondó-, meseíró versenyek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 Sport-, atlétika- és ügyességi versenyek</a:t>
            </a: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050" y="497363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237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0548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971204" y="1875904"/>
            <a:ext cx="9144086" cy="464127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sz="2000" b="1" dirty="0">
                <a:solidFill>
                  <a:schemeClr val="tx1"/>
                </a:solidFill>
              </a:rPr>
              <a:t>     Közösségi rendezvényeink: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Szeptemberi </a:t>
            </a:r>
            <a:r>
              <a:rPr lang="hu-HU" dirty="0">
                <a:solidFill>
                  <a:schemeClr val="tx1"/>
                </a:solidFill>
              </a:rPr>
              <a:t>sport</a:t>
            </a:r>
            <a:r>
              <a:rPr lang="hu-HU" sz="2000" dirty="0">
                <a:solidFill>
                  <a:schemeClr val="tx1"/>
                </a:solidFill>
              </a:rPr>
              <a:t>nap, Őszköszöntő délután és őszi vásár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Adventi hangverseny, karácsonyi vásár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Farsang-nap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400" b="1" dirty="0">
                <a:solidFill>
                  <a:srgbClr val="C00000"/>
                </a:solidFill>
              </a:rPr>
              <a:t>Iskolába hívogató – Ovisuli 2026. március 19. és 26.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hu-HU" b="1" i="1" dirty="0">
                <a:solidFill>
                  <a:srgbClr val="FF0000"/>
                </a:solidFill>
              </a:rPr>
              <a:t>    </a:t>
            </a:r>
            <a:r>
              <a:rPr lang="hu-HU" i="1" dirty="0">
                <a:solidFill>
                  <a:schemeClr val="tx1"/>
                </a:solidFill>
              </a:rPr>
              <a:t>16:15 órától gyülekező a kis Bolyai panelépületében, </a:t>
            </a:r>
            <a:r>
              <a:rPr lang="hu-HU" i="1" u="sng" dirty="0">
                <a:solidFill>
                  <a:schemeClr val="tx1"/>
                </a:solidFill>
              </a:rPr>
              <a:t>kezdés 16:30 órakor</a:t>
            </a:r>
            <a:endParaRPr lang="hu-HU" sz="2000" i="1" u="sng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Húsvéti szöszmötölő, Föld napi programok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Bemutatkozunk - bolyais gálaműsor és rajzkiállítás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Gyereknap, kirándulások, erdei iskolák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hu-HU" sz="2000" dirty="0">
              <a:solidFill>
                <a:schemeClr val="tx1"/>
              </a:solidFill>
            </a:endParaRP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050" y="497363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271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0548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971204" y="1867592"/>
            <a:ext cx="8915400" cy="47493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000" b="1" dirty="0">
                <a:solidFill>
                  <a:schemeClr val="tx1"/>
                </a:solidFill>
              </a:rPr>
              <a:t>     Nevelő-oktatómunkánk segítői: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Ingyenes tankönyv és ajándék füzetcsomag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hu-HU" sz="2000" dirty="0">
                <a:solidFill>
                  <a:schemeClr val="tx1"/>
                </a:solidFill>
              </a:rPr>
              <a:t>     (utóbbi az Önkormányzat felajánlása)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Logika-Ügyesség-Képesség oktatójátékok tanórai használata matematikai, szövegértési és logikai képességek fejlesztésére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Partner Iskola Program intézményeként az ismeretek elmélyítése céljából PIP-es kiadványok feldolgozása tanórákon, délutáni foglalkozások keretében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000" dirty="0">
                <a:solidFill>
                  <a:schemeClr val="tx1"/>
                </a:solidFill>
              </a:rPr>
              <a:t>Boldog Iskola címmel rendelkező iskola lévén a gyermekek érzelmi nevelését segítő oktatóanyagok bemutatása, alkalmazása tanítási órákon </a:t>
            </a: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050" y="497363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59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0548"/>
          </a:xfrm>
        </p:spPr>
        <p:txBody>
          <a:bodyPr>
            <a:normAutofit fontScale="90000"/>
          </a:bodyPr>
          <a:lstStyle/>
          <a:p>
            <a:r>
              <a:rPr lang="hu-HU" i="1" dirty="0">
                <a:solidFill>
                  <a:srgbClr val="C00000"/>
                </a:solidFill>
              </a:rPr>
              <a:t>                      </a:t>
            </a:r>
            <a:r>
              <a:rPr lang="hu-HU" sz="3600" b="1" i="1" dirty="0">
                <a:solidFill>
                  <a:srgbClr val="C00000"/>
                </a:solidFill>
              </a:rPr>
              <a:t>Hagyomány és megújulás</a:t>
            </a:r>
            <a:br>
              <a:rPr lang="hu-HU" sz="3600" b="1" i="1" dirty="0">
                <a:solidFill>
                  <a:srgbClr val="C00000"/>
                </a:solidFill>
              </a:rPr>
            </a:br>
            <a:r>
              <a:rPr lang="hu-HU" sz="3600" b="1" i="1" dirty="0">
                <a:solidFill>
                  <a:srgbClr val="C00000"/>
                </a:solidFill>
              </a:rPr>
              <a:t>                                         </a:t>
            </a:r>
            <a:br>
              <a:rPr lang="hu-HU" i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971203" y="1967345"/>
            <a:ext cx="8915400" cy="377762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endParaRPr lang="hu-HU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u-HU" sz="2400" b="1" dirty="0">
                <a:solidFill>
                  <a:schemeClr val="tx1"/>
                </a:solidFill>
              </a:rPr>
              <a:t>     Elérhetőségeink:</a:t>
            </a:r>
          </a:p>
          <a:p>
            <a:pPr>
              <a:buFont typeface="Wingdings" panose="05000000000000000000" pitchFamily="2" charset="2"/>
              <a:buChar char="v"/>
            </a:pPr>
            <a:endParaRPr lang="hu-HU" sz="2000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Központi telefonszámunk: +36-96/206-541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E-mail címünk: </a:t>
            </a:r>
            <a:r>
              <a:rPr lang="hu-HU" sz="2400" dirty="0">
                <a:solidFill>
                  <a:schemeClr val="tx1"/>
                </a:solidFill>
                <a:hlinkClick r:id="rId2"/>
              </a:rPr>
              <a:t>titkarsag@bolyaialtisk.hu</a:t>
            </a:r>
            <a:endParaRPr lang="hu-HU" sz="240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 Honlapunk a világhálón: bolyaialtisk.hu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hu-HU" sz="2400" dirty="0">
                <a:solidFill>
                  <a:schemeClr val="tx1"/>
                </a:solidFill>
              </a:rPr>
              <a:t>A FB - </a:t>
            </a:r>
            <a:r>
              <a:rPr lang="hu-HU" sz="2400" dirty="0" err="1">
                <a:solidFill>
                  <a:schemeClr val="tx1"/>
                </a:solidFill>
              </a:rPr>
              <a:t>on</a:t>
            </a:r>
            <a:r>
              <a:rPr lang="hu-HU" sz="2400" dirty="0">
                <a:solidFill>
                  <a:schemeClr val="tx1"/>
                </a:solidFill>
              </a:rPr>
              <a:t> is megtalálhatóak vagyunk  </a:t>
            </a:r>
          </a:p>
        </p:txBody>
      </p:sp>
      <p:pic>
        <p:nvPicPr>
          <p:cNvPr id="7" name="Kép 6" descr="G:\Bolyai János kép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050" y="497363"/>
            <a:ext cx="1057275" cy="1061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C:\Users\Molnárné Tóth Erika\AppData\Local\Temp\Temp1_tehetsegpont_arculati_elemek (1).zip\Tehetségpont arculati elemek\akkreditalt_kivalo_tehetsegpont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290" y="365123"/>
            <a:ext cx="1304925" cy="130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17" y="230414"/>
            <a:ext cx="1383410" cy="138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609700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zele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ele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693</Words>
  <Application>Microsoft Office PowerPoint</Application>
  <PresentationFormat>Szélesvásznú</PresentationFormat>
  <Paragraphs>90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5" baseType="lpstr">
      <vt:lpstr>Century Gothic</vt:lpstr>
      <vt:lpstr>Wingdings</vt:lpstr>
      <vt:lpstr>Wingdings 3</vt:lpstr>
      <vt:lpstr>Szelet</vt:lpstr>
      <vt:lpstr>                      „Hagyomány és megújulás ”                                        </vt:lpstr>
      <vt:lpstr>                      Hagyomány és megújulás                                         </vt:lpstr>
      <vt:lpstr>                        Hagyomány és megújulás                                                 </vt:lpstr>
      <vt:lpstr>                       Hagyomány és megújulás                                         </vt:lpstr>
      <vt:lpstr>                       Hagyomány és megújulás                                        </vt:lpstr>
      <vt:lpstr>                       Hagyomány és megújulás                                        </vt:lpstr>
      <vt:lpstr>                       Hagyomány és megújulás                                          </vt:lpstr>
      <vt:lpstr>                       Hagyomány és megújulás                                            </vt:lpstr>
      <vt:lpstr>                      Hagyomány és megújulás                                           </vt:lpstr>
      <vt:lpstr>                       Hagyomány és megújulás                                          </vt:lpstr>
      <vt:lpstr>                         Hagyomány és megújulás         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„Hagyomány és megújulás ”                                                1910 - 2020</dc:title>
  <dc:creator>IgHelyettes3</dc:creator>
  <cp:lastModifiedBy>Bolyai</cp:lastModifiedBy>
  <cp:revision>66</cp:revision>
  <cp:lastPrinted>2021-01-21T09:45:57Z</cp:lastPrinted>
  <dcterms:created xsi:type="dcterms:W3CDTF">2021-01-19T09:28:37Z</dcterms:created>
  <dcterms:modified xsi:type="dcterms:W3CDTF">2025-09-22T13:40:57Z</dcterms:modified>
</cp:coreProperties>
</file>